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92" r:id="rId2"/>
    <p:sldId id="261" r:id="rId3"/>
    <p:sldId id="263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5" r:id="rId14"/>
    <p:sldId id="271" r:id="rId15"/>
    <p:sldId id="273" r:id="rId16"/>
    <p:sldId id="274" r:id="rId17"/>
    <p:sldId id="275" r:id="rId18"/>
    <p:sldId id="284" r:id="rId19"/>
    <p:sldId id="272" r:id="rId20"/>
    <p:sldId id="276" r:id="rId21"/>
    <p:sldId id="277" r:id="rId22"/>
    <p:sldId id="278" r:id="rId23"/>
    <p:sldId id="280" r:id="rId24"/>
    <p:sldId id="279" r:id="rId25"/>
    <p:sldId id="282" r:id="rId26"/>
    <p:sldId id="283" r:id="rId27"/>
    <p:sldId id="281" r:id="rId28"/>
    <p:sldId id="287" r:id="rId29"/>
    <p:sldId id="286" r:id="rId30"/>
    <p:sldId id="288" r:id="rId31"/>
    <p:sldId id="291" r:id="rId32"/>
    <p:sldId id="290" r:id="rId33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31" autoAdjust="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D026A-4A11-4FB9-9557-2C6CE038541A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64B71-B0AD-4A72-9A11-E4B59CA58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1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64B71-B0AD-4A72-9A11-E4B59CA58F5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783" y="3539057"/>
            <a:ext cx="4088216" cy="33189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5783" y="3539057"/>
            <a:ext cx="4088216" cy="33189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177393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432" y="73152"/>
            <a:ext cx="1170432" cy="15544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65" y="65277"/>
            <a:ext cx="8992869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815" y="3031617"/>
            <a:ext cx="8508365" cy="3378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5205" y="6445689"/>
            <a:ext cx="272415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35890">
              <a:lnSpc>
                <a:spcPts val="1639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iarfid.com/pt/rfid-revolutionize-manufacturing.html" TargetMode="External"/><Relationship Id="rId3" Type="http://schemas.openxmlformats.org/officeDocument/2006/relationships/hyperlink" Target="https://www.asiarfid.com/pt/rfid-for-access-control.html" TargetMode="External"/><Relationship Id="rId7" Type="http://schemas.openxmlformats.org/officeDocument/2006/relationships/hyperlink" Target="https://www.asiarfid.com/pt/rfid-in-hospitals.html" TargetMode="External"/><Relationship Id="rId2" Type="http://schemas.openxmlformats.org/officeDocument/2006/relationships/hyperlink" Target="https://www.asiarfid.com/pt/libraries-using-rfid-technology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iarfid.com/pt/rfid-for-tracking.html" TargetMode="External"/><Relationship Id="rId5" Type="http://schemas.openxmlformats.org/officeDocument/2006/relationships/hyperlink" Target="https://www.asiarfid.com/pt/rfid-for-laundry.html" TargetMode="External"/><Relationship Id="rId4" Type="http://schemas.openxmlformats.org/officeDocument/2006/relationships/hyperlink" Target="https://www.asiarfid.com/pt/rfid-for-asset-management.html" TargetMode="External"/><Relationship Id="rId9" Type="http://schemas.openxmlformats.org/officeDocument/2006/relationships/hyperlink" Target="https://www.asiarfid.com/pt/rfid-technology-changes-the-garment-industry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ta.ufrj.br/grad/07_1/rfid/RFID_arquivos/futuro.htm" TargetMode="External"/><Relationship Id="rId7" Type="http://schemas.openxmlformats.org/officeDocument/2006/relationships/hyperlink" Target="https://www.youtube.com/watch?v=4S2F45vO1oo" TargetMode="External"/><Relationship Id="rId2" Type="http://schemas.openxmlformats.org/officeDocument/2006/relationships/hyperlink" Target="https://www.gta.ufrj.br/grad/07_1/rfid/RFID_arquivos/prosecontras.ht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ta.ufrj.br/grad/07_1/rfid/RFID_arquivos/breve%20historia.htm" TargetMode="External"/><Relationship Id="rId5" Type="http://schemas.openxmlformats.org/officeDocument/2006/relationships/hyperlink" Target="https://www.gta.ufrj.br/grad/07_1/rfid/RFID_arquivos/como%20funciona.htm" TargetMode="External"/><Relationship Id="rId4" Type="http://schemas.openxmlformats.org/officeDocument/2006/relationships/hyperlink" Target="https://www.gta.ufrj.br/grad/07_1/rfid/RFID_arquivos/utilidades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56901"/>
            <a:ext cx="8839200" cy="2461019"/>
            <a:chOff x="0" y="602733"/>
            <a:chExt cx="9143999" cy="262814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602733"/>
              <a:ext cx="5866788" cy="23916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8584"/>
              <a:ext cx="9143999" cy="8229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9144000" cy="259079"/>
          </a:xfrm>
          <a:custGeom>
            <a:avLst/>
            <a:gdLst/>
            <a:ahLst/>
            <a:cxnLst/>
            <a:rect l="l" t="t" r="r" b="b"/>
            <a:pathLst>
              <a:path w="9144000" h="259079">
                <a:moveTo>
                  <a:pt x="9144000" y="0"/>
                </a:moveTo>
                <a:lnTo>
                  <a:pt x="0" y="0"/>
                </a:lnTo>
                <a:lnTo>
                  <a:pt x="0" y="259079"/>
                </a:lnTo>
                <a:lnTo>
                  <a:pt x="9144000" y="259079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2963976"/>
            <a:ext cx="8382000" cy="35823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t-BR" sz="4800" b="1" spc="-5" dirty="0" smtClean="0">
                <a:latin typeface="Arial MT"/>
                <a:cs typeface="Arial MT"/>
              </a:rPr>
              <a:t>RFID</a:t>
            </a:r>
            <a:r>
              <a:rPr lang="pt-BR" b="1" spc="-5" dirty="0">
                <a:latin typeface="Arial MT"/>
                <a:cs typeface="Arial MT"/>
              </a:rPr>
              <a:t/>
            </a:r>
            <a:br>
              <a:rPr lang="pt-BR" b="1" spc="-5" dirty="0">
                <a:latin typeface="Arial MT"/>
                <a:cs typeface="Arial MT"/>
              </a:rPr>
            </a:br>
            <a:r>
              <a:rPr lang="pt-BR" sz="3600" b="1" dirty="0" smtClean="0"/>
              <a:t>Radio </a:t>
            </a:r>
            <a:r>
              <a:rPr lang="pt-BR" sz="3600" b="1" dirty="0" err="1"/>
              <a:t>Frequency</a:t>
            </a:r>
            <a:r>
              <a:rPr lang="pt-BR" sz="3600" b="1" dirty="0"/>
              <a:t> </a:t>
            </a:r>
            <a:r>
              <a:rPr lang="pt-BR" sz="3600" b="1" dirty="0" err="1" smtClean="0"/>
              <a:t>Identification</a:t>
            </a:r>
            <a:r>
              <a:rPr lang="pt-BR" sz="3600" b="1" dirty="0" smtClean="0"/>
              <a:t/>
            </a:r>
            <a:br>
              <a:rPr lang="pt-BR" sz="3600" b="1" dirty="0" smtClean="0"/>
            </a:br>
            <a:r>
              <a:rPr lang="pt-BR" sz="3600" b="1" dirty="0" smtClean="0"/>
              <a:t/>
            </a:r>
            <a:br>
              <a:rPr lang="pt-BR" sz="3600" b="1" dirty="0" smtClean="0"/>
            </a:br>
            <a:r>
              <a:rPr lang="pt-BR" sz="3600" b="1" dirty="0"/>
              <a:t/>
            </a:r>
            <a:br>
              <a:rPr lang="pt-BR" sz="3600" b="1" dirty="0"/>
            </a:br>
            <a:r>
              <a:rPr lang="pt-BR" sz="3600" b="1" dirty="0" smtClean="0"/>
              <a:t/>
            </a:r>
            <a:br>
              <a:rPr lang="pt-BR" sz="3600" b="1" dirty="0" smtClean="0"/>
            </a:br>
            <a:r>
              <a:rPr lang="pt-BR" sz="2000" b="1" dirty="0" smtClean="0"/>
              <a:t>Professor : Allan </a:t>
            </a:r>
            <a:r>
              <a:rPr lang="pt-BR" sz="2000" b="1" dirty="0" err="1" smtClean="0"/>
              <a:t>Aminadab</a:t>
            </a:r>
            <a:r>
              <a:rPr lang="pt-BR" sz="2000" b="1" dirty="0" smtClean="0"/>
              <a:t/>
            </a:r>
            <a:br>
              <a:rPr lang="pt-BR" sz="2000" b="1" dirty="0" smtClean="0"/>
            </a:br>
            <a:r>
              <a:rPr lang="pt-BR" sz="2000" b="1" dirty="0" smtClean="0"/>
              <a:t>Aluno: Natanael Gomes de Melo Júnior</a:t>
            </a:r>
            <a:endParaRPr sz="2000" b="1" spc="-5" dirty="0">
              <a:latin typeface="Arial MT"/>
              <a:cs typeface="Arial M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819" y="315894"/>
            <a:ext cx="2391120" cy="226814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573" y="4432805"/>
            <a:ext cx="4257133" cy="1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3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07996"/>
          </a:xfrm>
        </p:spPr>
        <p:txBody>
          <a:bodyPr/>
          <a:lstStyle/>
          <a:p>
            <a:pPr algn="ctr"/>
            <a:r>
              <a:rPr lang="pt-BR" sz="3600" b="1" dirty="0" smtClean="0"/>
              <a:t>RFID</a:t>
            </a:r>
            <a:br>
              <a:rPr lang="pt-BR" sz="3600" b="1" dirty="0" smtClean="0"/>
            </a:br>
            <a:r>
              <a:rPr lang="pt-BR" sz="3600" b="1" dirty="0" smtClean="0"/>
              <a:t>DESCRIÇÃO DO SISTEMA</a:t>
            </a:r>
            <a:endParaRPr lang="pt-BR" sz="3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2286000" y="2133600"/>
            <a:ext cx="4876800" cy="457199"/>
          </a:xfrm>
        </p:spPr>
        <p:txBody>
          <a:bodyPr/>
          <a:lstStyle/>
          <a:p>
            <a:r>
              <a:rPr lang="pt-BR" sz="2400" b="1" dirty="0" smtClean="0"/>
              <a:t>RELAÇÃO DE FREQUÊNCIAS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557249"/>
              </p:ext>
            </p:extLst>
          </p:nvPr>
        </p:nvGraphicFramePr>
        <p:xfrm>
          <a:off x="990600" y="2590799"/>
          <a:ext cx="7448739" cy="3729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2913"/>
                <a:gridCol w="2482913"/>
                <a:gridCol w="2482913"/>
              </a:tblGrid>
              <a:tr h="6782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Ondas 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Frequência 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Alcance entre leitor e </a:t>
                      </a:r>
                      <a:r>
                        <a:rPr lang="pt-BR" sz="2400" kern="50" dirty="0" err="1">
                          <a:effectLst/>
                        </a:rPr>
                        <a:t>tag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</a:tr>
              <a:tr h="11003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125Khz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Baixa (LF)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>
                          <a:effectLst/>
                        </a:rPr>
                        <a:t>Alguns centímetros até 0,5 metros</a:t>
                      </a:r>
                      <a:endParaRPr lang="pt-BR" sz="2400" kern="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</a:tr>
              <a:tr h="4011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13,56Mhz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>
                          <a:effectLst/>
                        </a:rPr>
                        <a:t>Alta (HF)</a:t>
                      </a:r>
                      <a:endParaRPr lang="pt-BR" sz="2400" kern="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>
                          <a:effectLst/>
                        </a:rPr>
                        <a:t>Até 1 metro</a:t>
                      </a:r>
                      <a:endParaRPr lang="pt-BR" sz="2400" kern="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</a:tr>
              <a:tr h="7389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860Mhz a 960Mhz 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>
                          <a:effectLst/>
                        </a:rPr>
                        <a:t>Ultra (UHF) </a:t>
                      </a:r>
                      <a:endParaRPr lang="pt-BR" sz="2400" kern="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>
                          <a:effectLst/>
                        </a:rPr>
                        <a:t>Até 12 metros</a:t>
                      </a:r>
                      <a:endParaRPr lang="pt-BR" sz="2400" kern="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</a:tr>
              <a:tr h="7389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2,45Ghz ou 5,8Ghz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Micro-ondas 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50" dirty="0">
                          <a:effectLst/>
                        </a:rPr>
                        <a:t>Mais de 10 metros</a:t>
                      </a:r>
                      <a:endParaRPr lang="pt-BR" sz="2400" kern="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/>
                      </a:endParaRPr>
                    </a:p>
                  </a:txBody>
                  <a:tcPr marL="9525" marR="9525" marT="9525" marB="95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69551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br>
              <a:rPr lang="pt-BR" b="1" dirty="0" smtClean="0"/>
            </a:br>
            <a:r>
              <a:rPr lang="pt-BR" sz="3200" b="1" dirty="0" smtClean="0"/>
              <a:t>DESCRIÇÃO DO SISTEMA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1846659"/>
          </a:xfrm>
        </p:spPr>
        <p:txBody>
          <a:bodyPr/>
          <a:lstStyle/>
          <a:p>
            <a:r>
              <a:rPr lang="pt-BR" sz="2400" b="1" dirty="0" smtClean="0"/>
              <a:t>COMPUTADOR </a:t>
            </a:r>
          </a:p>
          <a:p>
            <a:endParaRPr lang="pt-BR" sz="2400" b="1" dirty="0" smtClean="0"/>
          </a:p>
          <a:p>
            <a:pPr algn="just"/>
            <a:r>
              <a:rPr lang="pt-BR" sz="2400" b="1" dirty="0" smtClean="0"/>
              <a:t>Deve estar conectado ao dispositivo </a:t>
            </a:r>
            <a:r>
              <a:rPr lang="pt-BR" sz="2400" b="1" dirty="0"/>
              <a:t>de Leitura (Antena</a:t>
            </a:r>
            <a:r>
              <a:rPr lang="pt-BR" sz="2400" b="1" dirty="0" smtClean="0"/>
              <a:t>) para processar as informações.</a:t>
            </a:r>
            <a:endParaRPr lang="pt-BR" sz="2400" b="1" dirty="0"/>
          </a:p>
          <a:p>
            <a:endParaRPr lang="pt-BR" sz="2400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990856"/>
            <a:ext cx="4191000" cy="28812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5" y="4132660"/>
            <a:ext cx="2961905" cy="212739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609934" y="6409428"/>
            <a:ext cx="2247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/>
              <a:t>F</a:t>
            </a:r>
            <a:r>
              <a:rPr lang="pt-BR" sz="1100" dirty="0" smtClean="0"/>
              <a:t>onte: </a:t>
            </a:r>
            <a:r>
              <a:rPr lang="pt-BR" sz="1100" dirty="0"/>
              <a:t>https://www.rfidjournal.com</a:t>
            </a:r>
          </a:p>
        </p:txBody>
      </p:sp>
    </p:spTree>
    <p:extLst>
      <p:ext uri="{BB962C8B-B14F-4D97-AF65-F5344CB8AC3E}">
        <p14:creationId xmlns:p14="http://schemas.microsoft.com/office/powerpoint/2010/main" val="37005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07996"/>
          </a:xfrm>
        </p:spPr>
        <p:txBody>
          <a:bodyPr/>
          <a:lstStyle/>
          <a:p>
            <a:pPr algn="ctr"/>
            <a:r>
              <a:rPr lang="pt-BR" sz="3600" b="1" dirty="0"/>
              <a:t>RFID</a:t>
            </a:r>
            <a:br>
              <a:rPr lang="pt-BR" sz="3600" b="1" dirty="0"/>
            </a:br>
            <a:r>
              <a:rPr lang="pt-BR" sz="3600" b="1" dirty="0"/>
              <a:t>DESCRIÇÃO DO SISTEMA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3631763"/>
          </a:xfrm>
        </p:spPr>
        <p:txBody>
          <a:bodyPr/>
          <a:lstStyle/>
          <a:p>
            <a:pPr algn="just"/>
            <a:r>
              <a:rPr lang="pt-BR" sz="2800" b="1" dirty="0" smtClean="0"/>
              <a:t>A </a:t>
            </a:r>
            <a:r>
              <a:rPr lang="pt-BR" sz="2800" b="1" dirty="0"/>
              <a:t>tecnologia RFID, </a:t>
            </a:r>
            <a:r>
              <a:rPr lang="pt-BR" sz="2800" b="1" dirty="0" smtClean="0"/>
              <a:t> </a:t>
            </a:r>
            <a:r>
              <a:rPr lang="pt-BR" sz="2800" b="1" dirty="0"/>
              <a:t>em relação ao código de barras </a:t>
            </a:r>
            <a:r>
              <a:rPr lang="pt-BR" sz="2800" b="1" dirty="0" smtClean="0"/>
              <a:t>:</a:t>
            </a:r>
          </a:p>
          <a:p>
            <a:pPr algn="just"/>
            <a:endParaRPr lang="pt-BR" sz="2800" b="1" dirty="0" smtClean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2400" dirty="0" smtClean="0"/>
              <a:t>mais mobilidade;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2400" dirty="0" smtClean="0"/>
              <a:t>maior </a:t>
            </a:r>
            <a:r>
              <a:rPr lang="pt-BR" sz="2400" dirty="0"/>
              <a:t>segurança na transmissão de </a:t>
            </a:r>
            <a:r>
              <a:rPr lang="pt-BR" sz="2400" dirty="0" smtClean="0"/>
              <a:t>dados;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2400" dirty="0" smtClean="0"/>
              <a:t>tempo </a:t>
            </a:r>
            <a:r>
              <a:rPr lang="pt-BR" sz="2400" dirty="0"/>
              <a:t>de leitura da </a:t>
            </a:r>
            <a:r>
              <a:rPr lang="pt-BR" sz="2400" dirty="0" smtClean="0"/>
              <a:t>ordem 100 milissegundos.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pt-BR" sz="2400" dirty="0" smtClean="0"/>
          </a:p>
          <a:p>
            <a:pPr algn="just"/>
            <a:r>
              <a:rPr lang="pt-BR" sz="2800" b="1" dirty="0"/>
              <a:t>V</a:t>
            </a:r>
            <a:r>
              <a:rPr lang="pt-BR" sz="2800" b="1" dirty="0" smtClean="0"/>
              <a:t>em </a:t>
            </a:r>
            <a:r>
              <a:rPr lang="pt-BR" sz="2800" b="1" dirty="0"/>
              <a:t>sendo utilizada </a:t>
            </a:r>
            <a:r>
              <a:rPr lang="pt-BR" sz="2800" b="1" dirty="0" smtClean="0"/>
              <a:t>nas mais diversificadas áreas.</a:t>
            </a:r>
          </a:p>
        </p:txBody>
      </p:sp>
    </p:spTree>
    <p:extLst>
      <p:ext uri="{BB962C8B-B14F-4D97-AF65-F5344CB8AC3E}">
        <p14:creationId xmlns:p14="http://schemas.microsoft.com/office/powerpoint/2010/main" val="42484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4124206"/>
          </a:xfrm>
        </p:spPr>
        <p:txBody>
          <a:bodyPr/>
          <a:lstStyle/>
          <a:p>
            <a:pPr algn="just"/>
            <a:r>
              <a:rPr lang="pt-BR" sz="2400" b="1" dirty="0" smtClean="0"/>
              <a:t>Setor Industrial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b="1" dirty="0" smtClean="0"/>
              <a:t>Manutenção</a:t>
            </a:r>
          </a:p>
          <a:p>
            <a:pPr algn="just"/>
            <a:endParaRPr lang="pt-BR" b="1" dirty="0"/>
          </a:p>
          <a:p>
            <a:pPr algn="just"/>
            <a:r>
              <a:rPr lang="pt-BR" dirty="0"/>
              <a:t>As principais preocupações em um processo de manutenção de sistemas complexos podem ser sumarizadas em</a:t>
            </a:r>
            <a:r>
              <a:rPr lang="pt-BR" dirty="0" smtClean="0"/>
              <a:t>:</a:t>
            </a:r>
          </a:p>
          <a:p>
            <a:pPr algn="just"/>
            <a:endParaRPr lang="pt-BR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dirty="0" smtClean="0"/>
              <a:t>Informações </a:t>
            </a:r>
            <a:r>
              <a:rPr lang="pt-BR" dirty="0"/>
              <a:t>precisas e atuais sobre os objetos;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dirty="0" smtClean="0"/>
              <a:t>Transferência </a:t>
            </a:r>
            <a:r>
              <a:rPr lang="pt-BR" dirty="0"/>
              <a:t>em tempo real das informações dos incidentes </a:t>
            </a:r>
            <a:r>
              <a:rPr lang="pt-BR" dirty="0" smtClean="0"/>
              <a:t>críticos; </a:t>
            </a:r>
            <a:endParaRPr lang="pt-BR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dirty="0" smtClean="0"/>
              <a:t>Acesso </a:t>
            </a:r>
            <a:r>
              <a:rPr lang="pt-BR" dirty="0"/>
              <a:t>rápido as bases de conhecimento necessárias para a solução do problema.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9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4308872"/>
          </a:xfrm>
        </p:spPr>
        <p:txBody>
          <a:bodyPr/>
          <a:lstStyle/>
          <a:p>
            <a:pPr algn="just"/>
            <a:r>
              <a:rPr lang="pt-BR" sz="2400" b="1" dirty="0" smtClean="0"/>
              <a:t>Setor Industrial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b="1" dirty="0" smtClean="0"/>
              <a:t>Manutenção</a:t>
            </a:r>
          </a:p>
          <a:p>
            <a:pPr algn="just"/>
            <a:endParaRPr lang="pt-BR" b="1" dirty="0"/>
          </a:p>
          <a:p>
            <a:pPr algn="just"/>
            <a:r>
              <a:rPr lang="pt-BR" sz="2400" dirty="0" smtClean="0"/>
              <a:t>Com </a:t>
            </a:r>
            <a:r>
              <a:rPr lang="pt-BR" sz="2400" dirty="0"/>
              <a:t>RFID é possível manter um histórico do objeto, com todos os procedimentos de manutenção nele já realizados, o que é ideal para </a:t>
            </a:r>
            <a:r>
              <a:rPr lang="pt-BR" sz="2400" b="1" dirty="0"/>
              <a:t>manutenção preventiva </a:t>
            </a:r>
            <a:r>
              <a:rPr lang="pt-BR" sz="2400" dirty="0"/>
              <a:t>e ainda propicia uma melhora na documentação do processo de manutenção, permitindo </a:t>
            </a:r>
            <a:r>
              <a:rPr lang="pt-BR" sz="2400" b="1" dirty="0"/>
              <a:t>relatórios mais eficientes</a:t>
            </a:r>
            <a:r>
              <a:rPr lang="pt-BR" sz="2400" dirty="0"/>
              <a:t>, além de uma </a:t>
            </a:r>
            <a:r>
              <a:rPr lang="pt-BR" sz="2400" b="1" dirty="0"/>
              <a:t>redução dos custos administrativos </a:t>
            </a:r>
            <a:r>
              <a:rPr lang="pt-BR" sz="2400" dirty="0"/>
              <a:t>em decorrência da diminuição da burocracia.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2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4739759"/>
          </a:xfrm>
        </p:spPr>
        <p:txBody>
          <a:bodyPr/>
          <a:lstStyle/>
          <a:p>
            <a:pPr algn="just"/>
            <a:r>
              <a:rPr lang="pt-BR" sz="2800" b="1" dirty="0" smtClean="0"/>
              <a:t>Setor Comercial</a:t>
            </a:r>
          </a:p>
          <a:p>
            <a:endParaRPr lang="pt-BR" sz="2800" dirty="0"/>
          </a:p>
          <a:p>
            <a:pPr algn="just"/>
            <a:r>
              <a:rPr lang="pt-BR" sz="2800" dirty="0"/>
              <a:t>O uso desta tecnologia também pode ser aplicado na gerência de estoques e armazéns quando estes tem uma alta movimentação de produtos, pois RFID permite um controle mais ágil já que não é preciso contato direto entre o funcionário e os produtos como no código de barras. Esta gerência pode ser feita por RFID desde o estoque até os estabelecimentos comerciais.</a:t>
            </a:r>
          </a:p>
          <a:p>
            <a:pPr algn="just"/>
            <a:endParaRPr lang="pt-B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64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4343400"/>
          </a:xfrm>
        </p:spPr>
        <p:txBody>
          <a:bodyPr/>
          <a:lstStyle/>
          <a:p>
            <a:pPr algn="just"/>
            <a:r>
              <a:rPr lang="pt-BR" sz="2800" b="1" dirty="0" smtClean="0"/>
              <a:t>Setor Comercial</a:t>
            </a:r>
          </a:p>
          <a:p>
            <a:endParaRPr lang="pt-BR" sz="2800" dirty="0"/>
          </a:p>
          <a:p>
            <a:pPr algn="just"/>
            <a:r>
              <a:rPr lang="pt-BR" sz="2400" dirty="0"/>
              <a:t>Caminhões que fazem o serviço de entrega </a:t>
            </a:r>
            <a:r>
              <a:rPr lang="pt-BR" sz="2400" dirty="0" smtClean="0"/>
              <a:t>de </a:t>
            </a:r>
            <a:r>
              <a:rPr lang="pt-BR" sz="2400" dirty="0"/>
              <a:t>mercadorias também podem ser equipados com sistema de </a:t>
            </a:r>
            <a:r>
              <a:rPr lang="pt-BR" sz="2400" dirty="0" err="1"/>
              <a:t>radiofreqüência</a:t>
            </a:r>
            <a:r>
              <a:rPr lang="pt-BR" sz="2400" dirty="0"/>
              <a:t> para um monitoramento mais ágil e eficiente. Leitores instalados nas caçambas dos caminhões monitoram os produtos que entram e saem da caçamba e as informações sobre o tipo de mercadoria transportada, hora que foi entregue, </a:t>
            </a:r>
            <a:r>
              <a:rPr lang="pt-BR" sz="2400" dirty="0" err="1"/>
              <a:t>etc</a:t>
            </a:r>
            <a:r>
              <a:rPr lang="pt-BR" sz="2400" dirty="0"/>
              <a:t>, são salvas em um computados de bordo.</a:t>
            </a:r>
          </a:p>
          <a:p>
            <a:pPr algn="just"/>
            <a:endParaRPr lang="pt-BR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2394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1905000"/>
            <a:ext cx="8001000" cy="4062651"/>
          </a:xfrm>
        </p:spPr>
        <p:txBody>
          <a:bodyPr/>
          <a:lstStyle/>
          <a:p>
            <a:pPr algn="just"/>
            <a:r>
              <a:rPr lang="pt-BR" sz="2800" b="1" dirty="0" smtClean="0"/>
              <a:t>Setor Comercial</a:t>
            </a:r>
          </a:p>
          <a:p>
            <a:endParaRPr lang="pt-BR" sz="2800" dirty="0" smtClean="0"/>
          </a:p>
          <a:p>
            <a:endParaRPr lang="pt-BR" sz="2800" dirty="0"/>
          </a:p>
          <a:p>
            <a:endParaRPr lang="pt-BR" sz="2800" dirty="0" smtClean="0"/>
          </a:p>
          <a:p>
            <a:endParaRPr lang="pt-BR" sz="2800" dirty="0"/>
          </a:p>
          <a:p>
            <a:endParaRPr lang="pt-BR" sz="2800" dirty="0" smtClean="0"/>
          </a:p>
          <a:p>
            <a:endParaRPr lang="pt-BR" sz="2800" dirty="0"/>
          </a:p>
          <a:p>
            <a:endParaRPr lang="pt-BR" sz="2800" dirty="0" smtClean="0"/>
          </a:p>
          <a:p>
            <a:endParaRPr lang="pt-BR" sz="2800" dirty="0"/>
          </a:p>
          <a:p>
            <a:pPr algn="just"/>
            <a:r>
              <a:rPr lang="pt-BR" sz="1200" i="1" dirty="0"/>
              <a:t>C</a:t>
            </a:r>
            <a:r>
              <a:rPr lang="pt-BR" sz="1200" i="1" dirty="0" smtClean="0"/>
              <a:t>aminhão </a:t>
            </a:r>
            <a:r>
              <a:rPr lang="pt-BR" sz="1200" i="1" dirty="0"/>
              <a:t>equipado com estruturas de RFID</a:t>
            </a:r>
            <a:endParaRPr lang="pt-BR" sz="1200" b="1" dirty="0" smtClean="0"/>
          </a:p>
        </p:txBody>
      </p:sp>
      <p:pic>
        <p:nvPicPr>
          <p:cNvPr id="1026" name="Picture 2" descr="image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98735"/>
            <a:ext cx="3657600" cy="307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657600" y="6322886"/>
            <a:ext cx="5229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Fonte: https</a:t>
            </a:r>
            <a:r>
              <a:rPr lang="pt-BR" sz="1200" dirty="0"/>
              <a:t>://www.gta.ufrj.br/grad/07_1/rfid/RFID_arquivos/utilidades.htm</a:t>
            </a:r>
          </a:p>
        </p:txBody>
      </p:sp>
    </p:spTree>
    <p:extLst>
      <p:ext uri="{BB962C8B-B14F-4D97-AF65-F5344CB8AC3E}">
        <p14:creationId xmlns:p14="http://schemas.microsoft.com/office/powerpoint/2010/main" val="29163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3508653"/>
          </a:xfrm>
        </p:spPr>
        <p:txBody>
          <a:bodyPr/>
          <a:lstStyle/>
          <a:p>
            <a:pPr algn="just"/>
            <a:r>
              <a:rPr lang="pt-BR" sz="2400" b="1" dirty="0" smtClean="0"/>
              <a:t>Setor Serviços</a:t>
            </a:r>
          </a:p>
          <a:p>
            <a:pPr algn="just"/>
            <a:endParaRPr lang="pt-BR" sz="2400" dirty="0"/>
          </a:p>
          <a:p>
            <a:pPr algn="just"/>
            <a:r>
              <a:rPr lang="pt-BR" b="1" dirty="0" err="1" smtClean="0"/>
              <a:t>RFIDs</a:t>
            </a:r>
            <a:r>
              <a:rPr lang="pt-BR" b="1" dirty="0" smtClean="0"/>
              <a:t> </a:t>
            </a:r>
            <a:r>
              <a:rPr lang="pt-BR" dirty="0"/>
              <a:t>fixados nos </a:t>
            </a:r>
            <a:r>
              <a:rPr lang="pt-BR" b="1" dirty="0" err="1"/>
              <a:t>pára-brisas</a:t>
            </a:r>
            <a:r>
              <a:rPr lang="pt-BR" b="1" dirty="0"/>
              <a:t> de carros alugados </a:t>
            </a:r>
            <a:r>
              <a:rPr lang="pt-BR" dirty="0"/>
              <a:t>podem guardar a identificação do veículo, de tal forma que as locadoras possam ter acesso a relatórios automaticamente usando leitores de RFID nos estacionamentos, além de ajudar na localização dos veículos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b="1" dirty="0" smtClean="0"/>
              <a:t>Pedágios</a:t>
            </a:r>
            <a:r>
              <a:rPr lang="pt-BR" b="1" dirty="0"/>
              <a:t> </a:t>
            </a:r>
            <a:r>
              <a:rPr lang="pt-BR" b="1" dirty="0" smtClean="0"/>
              <a:t>(Sem parar)</a:t>
            </a:r>
            <a:r>
              <a:rPr lang="pt-BR" dirty="0" smtClean="0"/>
              <a:t> </a:t>
            </a:r>
            <a:r>
              <a:rPr lang="pt-BR" dirty="0"/>
              <a:t>O consumidor possui um </a:t>
            </a:r>
            <a:r>
              <a:rPr lang="pt-BR" dirty="0" err="1"/>
              <a:t>tag</a:t>
            </a:r>
            <a:r>
              <a:rPr lang="pt-BR" dirty="0"/>
              <a:t> em seu carro e os leitores estáticos se situam no pedágio. Ao passar por ele, o </a:t>
            </a:r>
            <a:r>
              <a:rPr lang="pt-BR" dirty="0" err="1"/>
              <a:t>tag</a:t>
            </a:r>
            <a:r>
              <a:rPr lang="pt-BR" dirty="0"/>
              <a:t> é </a:t>
            </a:r>
            <a:r>
              <a:rPr lang="pt-BR" dirty="0" smtClean="0"/>
              <a:t>ativada </a:t>
            </a:r>
            <a:r>
              <a:rPr lang="pt-BR" dirty="0"/>
              <a:t>e as informações dos carros são recolhidas e salvas em um banco de dados. 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32800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2286000"/>
            <a:ext cx="8001000" cy="430887"/>
          </a:xfrm>
        </p:spPr>
        <p:txBody>
          <a:bodyPr/>
          <a:lstStyle/>
          <a:p>
            <a:pPr algn="just"/>
            <a:r>
              <a:rPr lang="pt-BR" sz="2800" b="1" dirty="0" smtClean="0"/>
              <a:t>Sem Parar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74950"/>
            <a:ext cx="5391150" cy="35941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676400" y="6396335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Fonte: https</a:t>
            </a:r>
            <a:r>
              <a:rPr lang="pt-BR" sz="1200" dirty="0"/>
              <a:t>://autoesporte.globo.com/seu-bolso/noticia/2021/12/como-funciona-o-sem-parar-e-outros-sistemas-de-cobranca-automatica-de-pedagio.ghtml</a:t>
            </a:r>
          </a:p>
        </p:txBody>
      </p:sp>
    </p:spTree>
    <p:extLst>
      <p:ext uri="{BB962C8B-B14F-4D97-AF65-F5344CB8AC3E}">
        <p14:creationId xmlns:p14="http://schemas.microsoft.com/office/powerpoint/2010/main" val="22520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475053"/>
            <a:ext cx="9144000" cy="2473960"/>
            <a:chOff x="0" y="757451"/>
            <a:chExt cx="9144000" cy="247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576" y="757451"/>
              <a:ext cx="5866788" cy="23916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8584"/>
              <a:ext cx="9143999" cy="8229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9144000" cy="259079"/>
          </a:xfrm>
          <a:custGeom>
            <a:avLst/>
            <a:gdLst/>
            <a:ahLst/>
            <a:cxnLst/>
            <a:rect l="l" t="t" r="r" b="b"/>
            <a:pathLst>
              <a:path w="9144000" h="259079">
                <a:moveTo>
                  <a:pt x="9144000" y="0"/>
                </a:moveTo>
                <a:lnTo>
                  <a:pt x="0" y="0"/>
                </a:lnTo>
                <a:lnTo>
                  <a:pt x="0" y="259079"/>
                </a:lnTo>
                <a:lnTo>
                  <a:pt x="9144000" y="259079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599" y="3365580"/>
            <a:ext cx="8839200" cy="2412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pt-BR" sz="4000" b="1" spc="-5" dirty="0" smtClean="0">
                <a:latin typeface="Arial MT"/>
                <a:cs typeface="Arial MT"/>
              </a:rPr>
              <a:t>OBJETIVO</a:t>
            </a:r>
            <a:br>
              <a:rPr lang="pt-BR" sz="4000" b="1" spc="-5" dirty="0" smtClean="0">
                <a:latin typeface="Arial MT"/>
                <a:cs typeface="Arial MT"/>
              </a:rPr>
            </a:br>
            <a:r>
              <a:rPr lang="pt-BR" b="1" spc="-5" dirty="0">
                <a:latin typeface="Arial MT"/>
                <a:cs typeface="Arial MT"/>
              </a:rPr>
              <a:t/>
            </a:r>
            <a:br>
              <a:rPr lang="pt-BR" b="1" spc="-5" dirty="0">
                <a:latin typeface="Arial MT"/>
                <a:cs typeface="Arial MT"/>
              </a:rPr>
            </a:br>
            <a:r>
              <a:rPr lang="pt-BR" sz="3600" dirty="0" smtClean="0"/>
              <a:t>Conhecer a Tecnologia </a:t>
            </a:r>
            <a:r>
              <a:rPr lang="pt-BR" sz="3600" b="1" dirty="0" smtClean="0"/>
              <a:t>RFID</a:t>
            </a:r>
            <a:r>
              <a:rPr lang="pt-BR" sz="3600" dirty="0" smtClean="0"/>
              <a:t> e suas Diversas Aplicações. </a:t>
            </a:r>
            <a:endParaRPr sz="36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072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1905000"/>
            <a:ext cx="8001000" cy="3816429"/>
          </a:xfrm>
        </p:spPr>
        <p:txBody>
          <a:bodyPr/>
          <a:lstStyle/>
          <a:p>
            <a:r>
              <a:rPr lang="pt-BR" sz="2800" b="1" dirty="0" smtClean="0"/>
              <a:t>Gerência </a:t>
            </a:r>
            <a:r>
              <a:rPr lang="pt-BR" sz="2800" b="1" dirty="0"/>
              <a:t>de </a:t>
            </a:r>
            <a:r>
              <a:rPr lang="pt-BR" sz="2800" b="1" dirty="0" smtClean="0"/>
              <a:t>Bibliotecas</a:t>
            </a:r>
          </a:p>
          <a:p>
            <a:endParaRPr lang="pt-BR" sz="2800" b="1" dirty="0"/>
          </a:p>
          <a:p>
            <a:pPr algn="just"/>
            <a:r>
              <a:rPr lang="pt-BR" sz="2400" dirty="0"/>
              <a:t>Em bibliotecas e centros de informação, a tecnologia RFID é utilizada para identificação do acervo, possibilitando leitura e rastreamento dos exemplares físicos das obras com mais rapidez e </a:t>
            </a:r>
            <a:r>
              <a:rPr lang="pt-BR" sz="2400" dirty="0" smtClean="0"/>
              <a:t>facilidade.</a:t>
            </a:r>
            <a:endParaRPr lang="pt-BR" sz="2800" dirty="0"/>
          </a:p>
          <a:p>
            <a:pPr algn="just"/>
            <a:r>
              <a:rPr lang="pt-BR" sz="2400" dirty="0"/>
              <a:t>Uma vez que é possível converter facilmente os códigos identificadores existentes atualmente no código de barras para etiquetas RFID, as grandes bibliotecas podem aderir a esta nova tecnologia sem grandes </a:t>
            </a:r>
            <a:r>
              <a:rPr lang="pt-BR" sz="2400" dirty="0" smtClean="0"/>
              <a:t>problemas.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595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457200" y="1905001"/>
            <a:ext cx="8001000" cy="4801314"/>
          </a:xfrm>
        </p:spPr>
        <p:txBody>
          <a:bodyPr/>
          <a:lstStyle/>
          <a:p>
            <a:r>
              <a:rPr lang="pt-BR" sz="2800" b="1" dirty="0" smtClean="0"/>
              <a:t>Gerência </a:t>
            </a:r>
            <a:r>
              <a:rPr lang="pt-BR" sz="2800" b="1" dirty="0"/>
              <a:t>de </a:t>
            </a:r>
            <a:r>
              <a:rPr lang="pt-BR" sz="2800" b="1" dirty="0" smtClean="0"/>
              <a:t>Bibliotecas</a:t>
            </a:r>
          </a:p>
          <a:p>
            <a:pPr algn="just"/>
            <a:r>
              <a:rPr lang="pt-BR" dirty="0" smtClean="0"/>
              <a:t>Dentre </a:t>
            </a:r>
            <a:r>
              <a:rPr lang="pt-BR" dirty="0"/>
              <a:t>todos os serviços prestados pela biblioteca e realizados para o controle do acervo, estão listadas algumas das áreas onde é útil a implantação de RFID</a:t>
            </a:r>
            <a:r>
              <a:rPr lang="pt-BR" dirty="0" smtClean="0"/>
              <a:t>:</a:t>
            </a:r>
          </a:p>
          <a:p>
            <a:pPr algn="just"/>
            <a:endParaRPr lang="pt-BR" dirty="0"/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 err="1"/>
              <a:t>Auto-atendimento</a:t>
            </a:r>
            <a:endParaRPr lang="pt-BR" dirty="0"/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Controle de acesso de funcionários e usuários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Devolução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Empréstimo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Estatística de consulta local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Leitura de estante para inventário do acervo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Localização de exemplares </a:t>
            </a:r>
            <a:r>
              <a:rPr lang="pt-BR" dirty="0" err="1"/>
              <a:t>mal-ordenados</a:t>
            </a:r>
            <a:r>
              <a:rPr lang="pt-BR" dirty="0"/>
              <a:t> no acervo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/>
              <a:t>Localização de exemplares em outras bibliotecas da rede</a:t>
            </a: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pt-BR" dirty="0" err="1"/>
              <a:t>Re-catalogação</a:t>
            </a:r>
            <a:endParaRPr lang="pt-BR" dirty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41019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8001000" cy="5109091"/>
          </a:xfrm>
        </p:spPr>
        <p:txBody>
          <a:bodyPr/>
          <a:lstStyle/>
          <a:p>
            <a:r>
              <a:rPr lang="pt-BR" sz="2800" b="1" dirty="0" smtClean="0"/>
              <a:t>Segurança</a:t>
            </a:r>
          </a:p>
          <a:p>
            <a:endParaRPr lang="pt-BR" sz="2800" b="1" dirty="0" smtClean="0"/>
          </a:p>
          <a:p>
            <a:pPr algn="just"/>
            <a:r>
              <a:rPr lang="pt-BR" sz="2800" dirty="0"/>
              <a:t>Ao se falar em segurança, </a:t>
            </a:r>
            <a:r>
              <a:rPr lang="pt-BR" sz="2800" b="1" dirty="0"/>
              <a:t>RFID é associado a controle de acesso</a:t>
            </a:r>
            <a:r>
              <a:rPr lang="pt-BR" sz="2800" dirty="0"/>
              <a:t>, que nada mais é do que a simples </a:t>
            </a:r>
            <a:r>
              <a:rPr lang="pt-BR" sz="2800" dirty="0" smtClean="0"/>
              <a:t>ideia </a:t>
            </a:r>
            <a:r>
              <a:rPr lang="pt-BR" sz="2800" dirty="0"/>
              <a:t>de áreas serem restritas </a:t>
            </a:r>
            <a:r>
              <a:rPr lang="pt-BR" sz="2800" dirty="0" smtClean="0"/>
              <a:t>somente a </a:t>
            </a:r>
            <a:r>
              <a:rPr lang="pt-BR" sz="2800" dirty="0"/>
              <a:t>quem ou a o que tiver um </a:t>
            </a:r>
            <a:r>
              <a:rPr lang="pt-BR" sz="2800" dirty="0" err="1"/>
              <a:t>tag</a:t>
            </a:r>
            <a:r>
              <a:rPr lang="pt-BR" sz="2800" dirty="0"/>
              <a:t> com determinadas informações. Assim, para se fraudar a </a:t>
            </a:r>
            <a:r>
              <a:rPr lang="pt-BR" sz="2800" dirty="0" smtClean="0"/>
              <a:t>segurança precisará ter uma </a:t>
            </a:r>
            <a:r>
              <a:rPr lang="pt-BR" sz="2800" b="1" dirty="0" err="1"/>
              <a:t>tag</a:t>
            </a:r>
            <a:r>
              <a:rPr lang="pt-BR" sz="2800" b="1" dirty="0"/>
              <a:t> com as informações </a:t>
            </a:r>
            <a:r>
              <a:rPr lang="pt-BR" sz="2800" b="1" dirty="0" smtClean="0"/>
              <a:t>específicas </a:t>
            </a:r>
            <a:r>
              <a:rPr lang="pt-BR" sz="2800" dirty="0"/>
              <a:t>e a </a:t>
            </a:r>
            <a:r>
              <a:rPr lang="pt-BR" sz="2800" b="1" dirty="0" smtClean="0"/>
              <a:t>frequência </a:t>
            </a:r>
            <a:r>
              <a:rPr lang="pt-BR" sz="2800" b="1" dirty="0"/>
              <a:t>certa </a:t>
            </a:r>
            <a:r>
              <a:rPr lang="pt-BR" sz="2800" dirty="0"/>
              <a:t>de operação do leitor.</a:t>
            </a:r>
          </a:p>
          <a:p>
            <a:endParaRPr lang="pt-BR" sz="2800" b="1" dirty="0" smtClean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1511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77108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r>
              <a:rPr lang="pt-BR" b="1" dirty="0"/>
              <a:t> </a:t>
            </a:r>
            <a:r>
              <a:rPr lang="pt-BR" b="1" dirty="0" smtClean="0"/>
              <a:t>- </a:t>
            </a:r>
            <a:r>
              <a:rPr lang="pt-BR" sz="4000" b="1" dirty="0" smtClean="0"/>
              <a:t>APLICAÇÕES</a:t>
            </a:r>
            <a:endParaRPr lang="pt-BR" sz="40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400" cy="335613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71600" y="5715000"/>
            <a:ext cx="6746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Fonte: https</a:t>
            </a:r>
            <a:r>
              <a:rPr lang="pt-BR" sz="1200" dirty="0"/>
              <a:t>://oxx.sampa.br/servicos/controle-de-acesso-veicular-tag-rfid</a:t>
            </a:r>
          </a:p>
        </p:txBody>
      </p:sp>
    </p:spTree>
    <p:extLst>
      <p:ext uri="{BB962C8B-B14F-4D97-AF65-F5344CB8AC3E}">
        <p14:creationId xmlns:p14="http://schemas.microsoft.com/office/powerpoint/2010/main" val="466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15553"/>
          </a:xfrm>
        </p:spPr>
        <p:txBody>
          <a:bodyPr/>
          <a:lstStyle/>
          <a:p>
            <a:pPr algn="ctr"/>
            <a:r>
              <a:rPr lang="pt-BR" sz="4000" b="1" dirty="0" smtClean="0"/>
              <a:t>RFID</a:t>
            </a:r>
            <a:r>
              <a:rPr lang="pt-BR" sz="4000" b="1" dirty="0"/>
              <a:t> </a:t>
            </a:r>
            <a:r>
              <a:rPr lang="pt-BR" sz="4000" b="1" dirty="0" smtClean="0"/>
              <a:t>- 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8001000" cy="5416868"/>
          </a:xfrm>
        </p:spPr>
        <p:txBody>
          <a:bodyPr/>
          <a:lstStyle/>
          <a:p>
            <a:r>
              <a:rPr lang="pt-BR" sz="2800" b="1" dirty="0" smtClean="0"/>
              <a:t>Segurança</a:t>
            </a:r>
          </a:p>
          <a:p>
            <a:pPr algn="just"/>
            <a:r>
              <a:rPr lang="pt-BR" sz="2400" dirty="0" smtClean="0"/>
              <a:t>Além </a:t>
            </a:r>
            <a:r>
              <a:rPr lang="pt-BR" sz="2400" dirty="0"/>
              <a:t>do controle de acesso, um sistema RFID pode prover na área de segurança outros serviços. </a:t>
            </a:r>
            <a:r>
              <a:rPr lang="pt-BR" sz="2400" dirty="0" smtClean="0"/>
              <a:t>Outro bem conhecido  </a:t>
            </a:r>
            <a:r>
              <a:rPr lang="pt-BR" sz="2400" dirty="0"/>
              <a:t>é o </a:t>
            </a:r>
            <a:r>
              <a:rPr lang="pt-BR" sz="2400" b="1" dirty="0"/>
              <a:t>sistema de </a:t>
            </a:r>
            <a:r>
              <a:rPr lang="pt-BR" sz="2400" b="1" dirty="0" smtClean="0"/>
              <a:t>imobilização de Veículos. </a:t>
            </a:r>
          </a:p>
          <a:p>
            <a:pPr algn="just"/>
            <a:endParaRPr lang="pt-BR" sz="2400" b="1" dirty="0" smtClean="0"/>
          </a:p>
          <a:p>
            <a:pPr algn="just"/>
            <a:r>
              <a:rPr lang="pt-BR" sz="2800" b="1" dirty="0" smtClean="0"/>
              <a:t>Empresas que utilizam RFID</a:t>
            </a:r>
          </a:p>
          <a:p>
            <a:r>
              <a:rPr lang="pt-BR" dirty="0"/>
              <a:t>Empresa de reciclagem de PET.</a:t>
            </a:r>
          </a:p>
          <a:p>
            <a:r>
              <a:rPr lang="pt-BR" dirty="0" smtClean="0"/>
              <a:t>Correios.</a:t>
            </a:r>
            <a:endParaRPr lang="pt-BR" dirty="0"/>
          </a:p>
          <a:p>
            <a:r>
              <a:rPr lang="pt-BR" dirty="0" smtClean="0"/>
              <a:t>Rock in Rio.</a:t>
            </a:r>
            <a:endParaRPr lang="pt-BR" dirty="0"/>
          </a:p>
          <a:p>
            <a:r>
              <a:rPr lang="pt-BR" dirty="0" smtClean="0"/>
              <a:t>Coca Cola.</a:t>
            </a:r>
            <a:endParaRPr lang="pt-BR" dirty="0"/>
          </a:p>
          <a:p>
            <a:r>
              <a:rPr lang="pt-BR" dirty="0" smtClean="0"/>
              <a:t>Biblioteca do Mar </a:t>
            </a:r>
            <a:r>
              <a:rPr lang="pt-BR" dirty="0"/>
              <a:t>(MUSEU DE ARTE DO RIO DE JANEIRO)</a:t>
            </a:r>
          </a:p>
          <a:p>
            <a:r>
              <a:rPr lang="pt-BR" dirty="0"/>
              <a:t>Indústria de Calçados.</a:t>
            </a:r>
          </a:p>
          <a:p>
            <a:r>
              <a:rPr lang="pt-BR" dirty="0"/>
              <a:t>Fabricantes de Calçados.</a:t>
            </a:r>
          </a:p>
          <a:p>
            <a:r>
              <a:rPr lang="pt-BR" dirty="0"/>
              <a:t>Boticário.</a:t>
            </a:r>
          </a:p>
          <a:p>
            <a:endParaRPr lang="pt-BR" b="1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280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15553"/>
          </a:xfrm>
        </p:spPr>
        <p:txBody>
          <a:bodyPr/>
          <a:lstStyle/>
          <a:p>
            <a:pPr algn="ctr"/>
            <a:r>
              <a:rPr lang="pt-BR" sz="4000" b="1" dirty="0" smtClean="0"/>
              <a:t>RFID</a:t>
            </a:r>
            <a:r>
              <a:rPr lang="pt-BR" sz="4000" b="1" dirty="0"/>
              <a:t> </a:t>
            </a:r>
            <a:r>
              <a:rPr lang="pt-BR" sz="4000" b="1" dirty="0" smtClean="0"/>
              <a:t>- 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8001000" cy="4801314"/>
          </a:xfrm>
        </p:spPr>
        <p:txBody>
          <a:bodyPr/>
          <a:lstStyle/>
          <a:p>
            <a:r>
              <a:rPr lang="pt-BR" sz="3200" b="1" dirty="0" smtClean="0"/>
              <a:t>Identificação Animal</a:t>
            </a:r>
          </a:p>
          <a:p>
            <a:pPr algn="just"/>
            <a:endParaRPr lang="pt-BR" b="1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 smtClean="0"/>
              <a:t>Gerenciamento </a:t>
            </a:r>
            <a:r>
              <a:rPr lang="pt-BR" sz="3000" dirty="0"/>
              <a:t>dos </a:t>
            </a:r>
            <a:r>
              <a:rPr lang="pt-BR" sz="3000" dirty="0" smtClean="0"/>
              <a:t>animais </a:t>
            </a:r>
            <a:r>
              <a:rPr lang="pt-BR" sz="3000" dirty="0"/>
              <a:t>entre as </a:t>
            </a:r>
            <a:r>
              <a:rPr lang="pt-BR" sz="3000" dirty="0" smtClean="0"/>
              <a:t>companhias;</a:t>
            </a:r>
            <a:endParaRPr lang="pt-BR" sz="3000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 smtClean="0"/>
              <a:t>Controle </a:t>
            </a:r>
            <a:r>
              <a:rPr lang="pt-BR" sz="3000" dirty="0"/>
              <a:t>de </a:t>
            </a:r>
            <a:r>
              <a:rPr lang="pt-BR" sz="3000" dirty="0" smtClean="0"/>
              <a:t>epidemias;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 smtClean="0"/>
              <a:t>Garantia </a:t>
            </a:r>
            <a:r>
              <a:rPr lang="pt-BR" sz="3000" dirty="0"/>
              <a:t>de qualidade e </a:t>
            </a:r>
            <a:r>
              <a:rPr lang="pt-BR" sz="3000" dirty="0" smtClean="0"/>
              <a:t>procedência;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000" dirty="0" smtClean="0"/>
              <a:t>Animais Silvestres </a:t>
            </a:r>
            <a:r>
              <a:rPr lang="pt-BR" sz="3000" dirty="0"/>
              <a:t>para controle de migração, ajudando no estudo das espécies.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b="1" dirty="0" smtClean="0"/>
          </a:p>
          <a:p>
            <a:pPr algn="just"/>
            <a:endParaRPr lang="pt-BR" dirty="0"/>
          </a:p>
          <a:p>
            <a:pPr algn="just"/>
            <a:endParaRPr lang="pt-BR" b="1" dirty="0" smtClean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243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615553"/>
          </a:xfrm>
        </p:spPr>
        <p:txBody>
          <a:bodyPr/>
          <a:lstStyle/>
          <a:p>
            <a:pPr algn="ctr"/>
            <a:r>
              <a:rPr lang="pt-BR" sz="4000" b="1" dirty="0" smtClean="0"/>
              <a:t>RFID</a:t>
            </a:r>
            <a:r>
              <a:rPr lang="pt-BR" sz="4000" b="1" dirty="0"/>
              <a:t> </a:t>
            </a:r>
            <a:r>
              <a:rPr lang="pt-BR" sz="4000" b="1" dirty="0" smtClean="0"/>
              <a:t>- APLICAÇÕES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8001000" cy="5109091"/>
          </a:xfrm>
        </p:spPr>
        <p:txBody>
          <a:bodyPr/>
          <a:lstStyle/>
          <a:p>
            <a:r>
              <a:rPr lang="pt-BR" sz="3200" b="1" dirty="0" smtClean="0"/>
              <a:t>Identificação </a:t>
            </a:r>
            <a:r>
              <a:rPr lang="pt-BR" sz="3200" b="1" dirty="0"/>
              <a:t>Animal</a:t>
            </a:r>
          </a:p>
          <a:p>
            <a:endParaRPr lang="pt-BR" b="1" dirty="0" smtClean="0"/>
          </a:p>
          <a:p>
            <a:pPr algn="just"/>
            <a:r>
              <a:rPr lang="pt-BR" b="1" dirty="0"/>
              <a:t>Colares</a:t>
            </a:r>
            <a:r>
              <a:rPr lang="pt-BR" dirty="0"/>
              <a:t> - fáceis de serem aplicados e transferidos de um animal para o outro; é usado geralmente apenas dentro de uma </a:t>
            </a:r>
            <a:r>
              <a:rPr lang="pt-BR" dirty="0" smtClean="0"/>
              <a:t>companhia.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Brincos</a:t>
            </a:r>
            <a:r>
              <a:rPr lang="pt-BR" dirty="0"/>
              <a:t> - são as </a:t>
            </a:r>
            <a:r>
              <a:rPr lang="pt-BR" dirty="0" err="1"/>
              <a:t>tags</a:t>
            </a:r>
            <a:r>
              <a:rPr lang="pt-BR" dirty="0"/>
              <a:t> de menor custo, e podem ser lidas a uma distancia de até um </a:t>
            </a:r>
            <a:r>
              <a:rPr lang="pt-BR" dirty="0" smtClean="0"/>
              <a:t>metro.</a:t>
            </a:r>
            <a:endParaRPr lang="pt-BR" dirty="0"/>
          </a:p>
          <a:p>
            <a:endParaRPr lang="pt-BR" b="1" dirty="0" smtClean="0"/>
          </a:p>
          <a:p>
            <a:r>
              <a:rPr lang="pt-BR" b="1" dirty="0"/>
              <a:t>Injetáveis</a:t>
            </a:r>
            <a:r>
              <a:rPr lang="pt-BR" dirty="0"/>
              <a:t> - injetáveis, que são usadas a cerca de 10 anos, ela é colocada sob a pele do </a:t>
            </a:r>
            <a:r>
              <a:rPr lang="pt-BR" dirty="0" smtClean="0"/>
              <a:t>animal, </a:t>
            </a:r>
            <a:r>
              <a:rPr lang="pt-BR" dirty="0"/>
              <a:t>um aplicador parecido com uma </a:t>
            </a:r>
            <a:r>
              <a:rPr lang="pt-BR" dirty="0" smtClean="0"/>
              <a:t>injeção.</a:t>
            </a:r>
          </a:p>
          <a:p>
            <a:endParaRPr lang="pt-BR" dirty="0"/>
          </a:p>
          <a:p>
            <a:r>
              <a:rPr lang="pt-BR" b="1" dirty="0"/>
              <a:t>Ingeríveis</a:t>
            </a:r>
            <a:r>
              <a:rPr lang="pt-BR" dirty="0"/>
              <a:t> (</a:t>
            </a:r>
            <a:r>
              <a:rPr lang="pt-BR" dirty="0" err="1"/>
              <a:t>bolus</a:t>
            </a:r>
            <a:r>
              <a:rPr lang="pt-BR" dirty="0"/>
              <a:t>) - é um grande comprimido revestido geralmente por um material cerâmico resistente a ácido e de forma cilíndrica, e pode ficar no estomago do animal por toda sua vida.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752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492443"/>
          </a:xfrm>
        </p:spPr>
        <p:txBody>
          <a:bodyPr/>
          <a:lstStyle/>
          <a:p>
            <a:pPr algn="ctr"/>
            <a:r>
              <a:rPr lang="pt-BR" sz="3200" b="1" dirty="0"/>
              <a:t>RFID - APLICAÇÕES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8001000" cy="1477328"/>
          </a:xfrm>
        </p:spPr>
        <p:txBody>
          <a:bodyPr/>
          <a:lstStyle/>
          <a:p>
            <a:endParaRPr lang="pt-BR" sz="2800" b="1" dirty="0" smtClean="0"/>
          </a:p>
          <a:p>
            <a:endParaRPr lang="pt-BR" sz="2800" b="1" dirty="0" smtClean="0"/>
          </a:p>
          <a:p>
            <a:pPr algn="just"/>
            <a:endParaRPr lang="pt-BR" b="1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2092643"/>
            <a:ext cx="3200400" cy="1905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438400" y="6540777"/>
            <a:ext cx="4876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smtClean="0"/>
              <a:t>Fonte: https</a:t>
            </a:r>
            <a:r>
              <a:rPr lang="pt-BR" sz="1100" dirty="0"/>
              <a:t>://www.asiarfid.com/pt/rfid-animal-tracking-and-identification.html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193437"/>
            <a:ext cx="3167743" cy="21747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968545"/>
            <a:ext cx="3048000" cy="20290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5181600" y="4193437"/>
            <a:ext cx="2895600" cy="20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7467600" cy="1231106"/>
          </a:xfrm>
        </p:spPr>
        <p:txBody>
          <a:bodyPr/>
          <a:lstStyle/>
          <a:p>
            <a:pPr algn="ctr"/>
            <a:r>
              <a:rPr lang="pt-BR" sz="4000" b="1" dirty="0" smtClean="0"/>
              <a:t>RFID </a:t>
            </a:r>
            <a:br>
              <a:rPr lang="pt-BR" sz="4000" b="1" dirty="0" smtClean="0"/>
            </a:br>
            <a:r>
              <a:rPr lang="pt-BR" sz="4000" b="1" dirty="0" smtClean="0"/>
              <a:t> </a:t>
            </a:r>
            <a:r>
              <a:rPr lang="pt-BR" sz="3200" b="1" dirty="0" smtClean="0"/>
              <a:t>VANTAGENS E DESVANTAGENS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828800"/>
            <a:ext cx="8001000" cy="5029200"/>
          </a:xfrm>
        </p:spPr>
        <p:txBody>
          <a:bodyPr/>
          <a:lstStyle/>
          <a:p>
            <a:r>
              <a:rPr lang="pt-BR" sz="2800" b="1" dirty="0" smtClean="0"/>
              <a:t>VANTAGENS</a:t>
            </a:r>
          </a:p>
          <a:p>
            <a:pPr algn="l"/>
            <a:endParaRPr lang="pt-BR" b="1" dirty="0"/>
          </a:p>
          <a:p>
            <a:pPr algn="l"/>
            <a:r>
              <a:rPr lang="pt-BR" dirty="0" smtClean="0"/>
              <a:t>       •</a:t>
            </a:r>
            <a:r>
              <a:rPr lang="pt-BR" dirty="0"/>
              <a:t>   Capacidade de armazenamento, leitura e envio dos dados para etiquetas ativas;</a:t>
            </a:r>
            <a:br>
              <a:rPr lang="pt-BR" dirty="0"/>
            </a:br>
            <a:r>
              <a:rPr lang="pt-BR" dirty="0"/>
              <a:t>       •   Leitura sem necessidade de proximidade </a:t>
            </a:r>
            <a:r>
              <a:rPr lang="pt-BR" dirty="0" err="1" smtClean="0"/>
              <a:t>dO</a:t>
            </a:r>
            <a:r>
              <a:rPr lang="pt-BR" dirty="0" smtClean="0"/>
              <a:t> </a:t>
            </a:r>
            <a:r>
              <a:rPr lang="pt-BR" dirty="0"/>
              <a:t>leitor para a captação dos dados;</a:t>
            </a:r>
            <a:br>
              <a:rPr lang="pt-BR" dirty="0"/>
            </a:br>
            <a:r>
              <a:rPr lang="pt-BR" dirty="0"/>
              <a:t>       •   Robustez das etiquetas com possibilidade de reutilização ;</a:t>
            </a:r>
            <a:br>
              <a:rPr lang="pt-BR" dirty="0"/>
            </a:br>
            <a:r>
              <a:rPr lang="pt-BR" dirty="0"/>
              <a:t>       •    Precisão na transferência de dados e velocidade no envio dos mesmos;</a:t>
            </a:r>
            <a:br>
              <a:rPr lang="pt-BR" dirty="0"/>
            </a:br>
            <a:r>
              <a:rPr lang="pt-BR" dirty="0"/>
              <a:t>       •   Localização dos itens ainda em processos de busca;</a:t>
            </a:r>
            <a:br>
              <a:rPr lang="pt-BR" dirty="0"/>
            </a:br>
            <a:r>
              <a:rPr lang="pt-BR" dirty="0"/>
              <a:t>       •   Prevenção contra roubos e falsificação de mercadorias;</a:t>
            </a:r>
            <a:br>
              <a:rPr lang="pt-BR" dirty="0"/>
            </a:br>
            <a:r>
              <a:rPr lang="pt-BR" dirty="0"/>
              <a:t>       •   Coleta de dados de animais ainda no </a:t>
            </a:r>
            <a:r>
              <a:rPr lang="pt-BR" dirty="0" smtClean="0"/>
              <a:t>campo.</a:t>
            </a:r>
            <a:r>
              <a:rPr lang="pt-BR" dirty="0"/>
              <a:t/>
            </a:r>
            <a:br>
              <a:rPr lang="pt-BR" dirty="0"/>
            </a:br>
            <a:endParaRPr lang="pt-BR" dirty="0" smtClean="0"/>
          </a:p>
          <a:p>
            <a:pPr algn="just"/>
            <a:r>
              <a:rPr lang="pt-BR" dirty="0"/>
              <a:t>P</a:t>
            </a:r>
            <a:r>
              <a:rPr lang="pt-BR" dirty="0" smtClean="0"/>
              <a:t>rincipais </a:t>
            </a:r>
            <a:r>
              <a:rPr lang="pt-BR" dirty="0"/>
              <a:t>características dos sistemas de RFID que são a </a:t>
            </a:r>
            <a:r>
              <a:rPr lang="pt-BR" b="1" dirty="0"/>
              <a:t>durabilidade das </a:t>
            </a:r>
            <a:r>
              <a:rPr lang="pt-BR" b="1" dirty="0" err="1"/>
              <a:t>tags</a:t>
            </a:r>
            <a:r>
              <a:rPr lang="pt-BR" dirty="0"/>
              <a:t>, a </a:t>
            </a:r>
            <a:r>
              <a:rPr lang="pt-BR" b="1" dirty="0"/>
              <a:t>precisão </a:t>
            </a:r>
            <a:r>
              <a:rPr lang="pt-BR" dirty="0"/>
              <a:t>na transmissão de dados e a realização de </a:t>
            </a:r>
            <a:r>
              <a:rPr lang="pt-BR" b="1" dirty="0"/>
              <a:t>leitura sem necessidade de contato.</a:t>
            </a:r>
          </a:p>
          <a:p>
            <a:pPr algn="just"/>
            <a:r>
              <a:rPr lang="pt-BR" dirty="0"/>
              <a:t> 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5914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7467600" cy="1231106"/>
          </a:xfrm>
        </p:spPr>
        <p:txBody>
          <a:bodyPr/>
          <a:lstStyle/>
          <a:p>
            <a:pPr algn="ctr"/>
            <a:r>
              <a:rPr lang="pt-BR" sz="4000" b="1" dirty="0" smtClean="0"/>
              <a:t>RFID </a:t>
            </a:r>
            <a:br>
              <a:rPr lang="pt-BR" sz="4000" b="1" dirty="0" smtClean="0"/>
            </a:br>
            <a:r>
              <a:rPr lang="pt-BR" sz="4000" b="1" dirty="0" smtClean="0"/>
              <a:t> </a:t>
            </a:r>
            <a:r>
              <a:rPr lang="pt-BR" sz="3200" b="1" dirty="0" smtClean="0"/>
              <a:t>VANTAGENS E DESVANTAGENS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1066800" y="2133600"/>
            <a:ext cx="7243665" cy="4370427"/>
          </a:xfrm>
        </p:spPr>
        <p:txBody>
          <a:bodyPr/>
          <a:lstStyle/>
          <a:p>
            <a:r>
              <a:rPr lang="pt-BR" sz="2800" b="1" dirty="0" smtClean="0"/>
              <a:t>DESVANTAGENS</a:t>
            </a:r>
          </a:p>
          <a:p>
            <a:pPr algn="l"/>
            <a:endParaRPr lang="pt-BR" b="1" dirty="0"/>
          </a:p>
          <a:p>
            <a:pPr algn="just"/>
            <a:r>
              <a:rPr lang="pt-BR" dirty="0"/>
              <a:t>•</a:t>
            </a:r>
            <a:r>
              <a:rPr lang="pt-BR" sz="1800" dirty="0"/>
              <a:t> O custo elevado da </a:t>
            </a:r>
            <a:r>
              <a:rPr lang="pt-BR" sz="1800" dirty="0" smtClean="0"/>
              <a:t>tecnologia em </a:t>
            </a:r>
            <a:r>
              <a:rPr lang="pt-BR" sz="1800" dirty="0"/>
              <a:t>relação aos sistemas de código de </a:t>
            </a:r>
            <a:r>
              <a:rPr lang="pt-BR" sz="1800" dirty="0" smtClean="0"/>
              <a:t>barras; </a:t>
            </a:r>
            <a:r>
              <a:rPr lang="pt-BR" sz="1800" dirty="0"/>
              <a:t/>
            </a:r>
            <a:br>
              <a:rPr lang="pt-BR" sz="1800" dirty="0"/>
            </a:br>
            <a:r>
              <a:rPr lang="pt-BR" sz="1800" dirty="0" smtClean="0"/>
              <a:t>•</a:t>
            </a:r>
            <a:r>
              <a:rPr lang="pt-BR" sz="1800" dirty="0"/>
              <a:t> O preço final dos produtos, pois a tecnologia não se limita apenas ao microchip anexado ao produto. Por trás da estrutura estão </a:t>
            </a:r>
            <a:r>
              <a:rPr lang="pt-BR" sz="1800" b="1" dirty="0"/>
              <a:t>antenas</a:t>
            </a:r>
            <a:r>
              <a:rPr lang="pt-BR" sz="1800" dirty="0"/>
              <a:t>, </a:t>
            </a:r>
            <a:r>
              <a:rPr lang="pt-BR" sz="1800" b="1" dirty="0"/>
              <a:t>leitoras</a:t>
            </a:r>
            <a:r>
              <a:rPr lang="pt-BR" sz="1800" dirty="0"/>
              <a:t>, </a:t>
            </a:r>
            <a:r>
              <a:rPr lang="pt-BR" sz="1800" b="1" dirty="0"/>
              <a:t>ferramentas de filtragem</a:t>
            </a:r>
            <a:r>
              <a:rPr lang="pt-BR" sz="1800" dirty="0"/>
              <a:t> das informações e </a:t>
            </a:r>
            <a:r>
              <a:rPr lang="pt-BR" sz="1800" b="1" dirty="0"/>
              <a:t>sistemas de comunicação;</a:t>
            </a:r>
            <a:br>
              <a:rPr lang="pt-BR" sz="1800" b="1" dirty="0"/>
            </a:br>
            <a:r>
              <a:rPr lang="pt-BR" sz="1800" dirty="0" smtClean="0"/>
              <a:t>•</a:t>
            </a:r>
            <a:r>
              <a:rPr lang="pt-BR" sz="1800" dirty="0"/>
              <a:t> O uso em materiais metálicos e condutivos pode afetar o alcance de transmissão das antenas. Como a operação é baseada em campos magnéticos, o metal pode interferir negativamente no desempenho;</a:t>
            </a:r>
            <a:br>
              <a:rPr lang="pt-BR" sz="1800" dirty="0"/>
            </a:br>
            <a:r>
              <a:rPr lang="pt-BR" sz="1800" dirty="0" smtClean="0"/>
              <a:t>•</a:t>
            </a:r>
            <a:r>
              <a:rPr lang="pt-BR" sz="1800" dirty="0"/>
              <a:t> A padronização das </a:t>
            </a:r>
            <a:r>
              <a:rPr lang="pt-BR" sz="1800" dirty="0" err="1"/>
              <a:t>freqüências</a:t>
            </a:r>
            <a:r>
              <a:rPr lang="pt-BR" sz="1800" dirty="0"/>
              <a:t> utilizadas para que os produtos possam ser lidos por toda a indústria, de maneira uniforme.</a:t>
            </a:r>
            <a:br>
              <a:rPr lang="pt-BR" sz="1800" dirty="0"/>
            </a:br>
            <a:r>
              <a:rPr lang="pt-BR" sz="1800" dirty="0" smtClean="0"/>
              <a:t>•</a:t>
            </a:r>
            <a:r>
              <a:rPr lang="pt-BR" sz="1800" dirty="0"/>
              <a:t> A invasão da privacidade dos consumidores por causa da monitoração das etiquetas coladas nos produtos</a:t>
            </a:r>
            <a:endParaRPr lang="pt-BR" sz="1800" dirty="0" smtClean="0"/>
          </a:p>
        </p:txBody>
      </p:sp>
    </p:spTree>
    <p:extLst>
      <p:ext uri="{BB962C8B-B14F-4D97-AF65-F5344CB8AC3E}">
        <p14:creationId xmlns:p14="http://schemas.microsoft.com/office/powerpoint/2010/main" val="5193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77108"/>
          </a:xfrm>
        </p:spPr>
        <p:txBody>
          <a:bodyPr/>
          <a:lstStyle/>
          <a:p>
            <a:pPr algn="ctr"/>
            <a:r>
              <a:rPr lang="pt-BR" b="1" dirty="0" smtClean="0"/>
              <a:t>ROTEIRO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762000" y="3048000"/>
            <a:ext cx="7543800" cy="246221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b="1" dirty="0" smtClean="0"/>
              <a:t>HISTÓRICO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b="1" dirty="0" smtClean="0"/>
              <a:t>DESCRIÇÃO DO SISTEMA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b="1" dirty="0" smtClean="0"/>
              <a:t>APLICAÇÕES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b="1" dirty="0" smtClean="0"/>
              <a:t>VANTAGENS E DESVANTAGENS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b="1" dirty="0" smtClean="0"/>
              <a:t>CONCLUSÃO</a:t>
            </a:r>
            <a:endParaRPr lang="pt-BR" sz="32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"/>
            <a:ext cx="6858000" cy="13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4832" y="457200"/>
            <a:ext cx="7467600" cy="615553"/>
          </a:xfrm>
        </p:spPr>
        <p:txBody>
          <a:bodyPr/>
          <a:lstStyle/>
          <a:p>
            <a:pPr algn="ctr"/>
            <a:r>
              <a:rPr lang="pt-BR" sz="4000" b="1" dirty="0" smtClean="0"/>
              <a:t>CONCLUSÃO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85800" y="2667000"/>
            <a:ext cx="7543800" cy="3352800"/>
          </a:xfrm>
        </p:spPr>
        <p:txBody>
          <a:bodyPr/>
          <a:lstStyle/>
          <a:p>
            <a:pPr algn="just"/>
            <a:r>
              <a:rPr lang="pt-BR" sz="2800" dirty="0" smtClean="0"/>
              <a:t>A Tecnologia RFID é uma inovação que propõe consideráveis melhorias onde seja aplicada, pois proporciona agilidade, confiabilidade e segurança. Vem sendo utilizada nos diversos setores o que em breve se tornará algum comum no nosso dia-a</a:t>
            </a:r>
            <a:r>
              <a:rPr lang="pt-BR" sz="2800" dirty="0"/>
              <a:t>-</a:t>
            </a:r>
            <a:r>
              <a:rPr lang="pt-BR" sz="2800" dirty="0" smtClean="0"/>
              <a:t>dia.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6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4832" y="457200"/>
            <a:ext cx="7467600" cy="492443"/>
          </a:xfrm>
        </p:spPr>
        <p:txBody>
          <a:bodyPr/>
          <a:lstStyle/>
          <a:p>
            <a:pPr algn="ctr"/>
            <a:r>
              <a:rPr lang="pt-BR" sz="3200" b="1" dirty="0" smtClean="0"/>
              <a:t>ARTIGOS RELEVANTES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85800" y="1828800"/>
            <a:ext cx="7736632" cy="5170646"/>
          </a:xfrm>
        </p:spPr>
        <p:txBody>
          <a:bodyPr/>
          <a:lstStyle/>
          <a:p>
            <a:pPr lvl="0" fontAlgn="base"/>
            <a:r>
              <a:rPr lang="pt-BR" u="sng" dirty="0" smtClean="0">
                <a:hlinkClick r:id="rId2"/>
              </a:rPr>
              <a:t>Por </a:t>
            </a:r>
            <a:r>
              <a:rPr lang="pt-BR" u="sng" dirty="0">
                <a:hlinkClick r:id="rId2"/>
              </a:rPr>
              <a:t>que mais bibliotecas estão usando a tecnologia RFID</a:t>
            </a:r>
            <a:r>
              <a:rPr lang="pt-BR" u="sng" dirty="0" smtClean="0">
                <a:hlinkClick r:id="rId2"/>
              </a:rPr>
              <a:t>?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3"/>
              </a:rPr>
              <a:t>RFID para gerenciamento de controle de acesso que você gostaria de </a:t>
            </a:r>
            <a:r>
              <a:rPr lang="pt-BR" u="sng" dirty="0" smtClean="0">
                <a:hlinkClick r:id="rId3"/>
              </a:rPr>
              <a:t>saber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4"/>
              </a:rPr>
              <a:t>O guia definitivo para conhecer o gerenciamento de ativos </a:t>
            </a:r>
            <a:r>
              <a:rPr lang="pt-BR" u="sng" dirty="0" smtClean="0">
                <a:hlinkClick r:id="rId4"/>
              </a:rPr>
              <a:t>RFID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5"/>
              </a:rPr>
              <a:t>RFID para lavanderia: como funciona? Quais são os benefícios</a:t>
            </a:r>
            <a:r>
              <a:rPr lang="pt-BR" u="sng" dirty="0" smtClean="0">
                <a:hlinkClick r:id="rId5"/>
              </a:rPr>
              <a:t>?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6"/>
              </a:rPr>
              <a:t>Profundamente escavado: RFID para </a:t>
            </a:r>
            <a:r>
              <a:rPr lang="pt-BR" u="sng" dirty="0" smtClean="0">
                <a:hlinkClick r:id="rId6"/>
              </a:rPr>
              <a:t>rastreamento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7"/>
              </a:rPr>
              <a:t>9 aplicações comuns de RFID em </a:t>
            </a:r>
            <a:r>
              <a:rPr lang="pt-BR" u="sng" dirty="0" smtClean="0">
                <a:hlinkClick r:id="rId7"/>
              </a:rPr>
              <a:t>hospitais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8"/>
              </a:rPr>
              <a:t>Como RFID revoluciona a manufatura</a:t>
            </a:r>
            <a:r>
              <a:rPr lang="pt-BR" u="sng" dirty="0" smtClean="0">
                <a:hlinkClick r:id="rId8"/>
              </a:rPr>
              <a:t>?</a:t>
            </a:r>
            <a:endParaRPr lang="pt-BR" u="sng" dirty="0" smtClean="0"/>
          </a:p>
          <a:p>
            <a:pPr lvl="0" fontAlgn="base"/>
            <a:endParaRPr lang="pt-BR" dirty="0"/>
          </a:p>
          <a:p>
            <a:pPr lvl="0" fontAlgn="base"/>
            <a:r>
              <a:rPr lang="pt-BR" u="sng" dirty="0">
                <a:hlinkClick r:id="rId9"/>
              </a:rPr>
              <a:t>Como a tecnologia RFID muda a indústria de vestuário?</a:t>
            </a:r>
            <a:endParaRPr lang="pt-BR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056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4832" y="457200"/>
            <a:ext cx="7467600" cy="615553"/>
          </a:xfrm>
        </p:spPr>
        <p:txBody>
          <a:bodyPr/>
          <a:lstStyle/>
          <a:p>
            <a:pPr algn="ctr"/>
            <a:r>
              <a:rPr lang="pt-BR" sz="4000" b="1" dirty="0" smtClean="0"/>
              <a:t>REFERÊNCIAS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85800" y="2209800"/>
            <a:ext cx="7736632" cy="4154984"/>
          </a:xfrm>
        </p:spPr>
        <p:txBody>
          <a:bodyPr/>
          <a:lstStyle/>
          <a:p>
            <a:r>
              <a:rPr lang="pt-BR" sz="1400" dirty="0" smtClean="0"/>
              <a:t>Disponível </a:t>
            </a:r>
            <a:r>
              <a:rPr lang="pt-BR" sz="1400" dirty="0"/>
              <a:t>em: </a:t>
            </a:r>
            <a:r>
              <a:rPr lang="pt-BR" sz="1400" dirty="0" smtClean="0"/>
              <a:t>&lt;</a:t>
            </a:r>
            <a:r>
              <a:rPr lang="pt-BR" sz="1400" dirty="0" smtClean="0">
                <a:hlinkClick r:id="rId2"/>
              </a:rPr>
              <a:t>https</a:t>
            </a:r>
            <a:r>
              <a:rPr lang="pt-BR" sz="1400" dirty="0">
                <a:hlinkClick r:id="rId2"/>
              </a:rPr>
              <a:t>://</a:t>
            </a:r>
            <a:r>
              <a:rPr lang="pt-BR" sz="1400" dirty="0" smtClean="0">
                <a:hlinkClick r:id="rId2"/>
              </a:rPr>
              <a:t>www.gta.ufrj.br/grad/07_1/rfid/RFID_arquivos/prosecontras.htm</a:t>
            </a:r>
            <a:r>
              <a:rPr lang="pt-BR" sz="1400" dirty="0" smtClean="0"/>
              <a:t>&gt; Acesso </a:t>
            </a:r>
            <a:r>
              <a:rPr lang="pt-BR" sz="1400" dirty="0"/>
              <a:t>em 06/09/2024.</a:t>
            </a:r>
          </a:p>
          <a:p>
            <a:endParaRPr lang="pt-BR" sz="1400" dirty="0"/>
          </a:p>
          <a:p>
            <a:r>
              <a:rPr lang="pt-BR" sz="1400" dirty="0"/>
              <a:t>Disponível em: </a:t>
            </a:r>
            <a:r>
              <a:rPr lang="pt-BR" sz="1400" dirty="0" smtClean="0"/>
              <a:t>&lt;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smtClean="0">
                <a:hlinkClick r:id="rId3"/>
              </a:rPr>
              <a:t>www.gta.ufrj.br/grad/07_1/rfid/RFID_arquivos/futuro.htm</a:t>
            </a:r>
            <a:r>
              <a:rPr lang="pt-BR" sz="1400" dirty="0" smtClean="0"/>
              <a:t>&gt; Acesso </a:t>
            </a:r>
            <a:r>
              <a:rPr lang="pt-BR" sz="1400" dirty="0"/>
              <a:t>em 06/09/2024</a:t>
            </a:r>
            <a:r>
              <a:rPr lang="pt-BR" sz="1400" dirty="0" smtClean="0"/>
              <a:t>.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Disponível em: </a:t>
            </a:r>
            <a:r>
              <a:rPr lang="pt-BR" sz="1400" dirty="0" smtClean="0"/>
              <a:t>&lt;</a:t>
            </a:r>
            <a:r>
              <a:rPr lang="pt-BR" sz="1400" dirty="0">
                <a:hlinkClick r:id="rId4"/>
              </a:rPr>
              <a:t>https://</a:t>
            </a:r>
            <a:r>
              <a:rPr lang="pt-BR" sz="1400" dirty="0" smtClean="0">
                <a:hlinkClick r:id="rId4"/>
              </a:rPr>
              <a:t>www.gta.ufrj.br/grad/07_1/rfid/RFID_arquivos/utilidades.htm</a:t>
            </a:r>
            <a:r>
              <a:rPr lang="pt-BR" sz="1400" dirty="0" smtClean="0"/>
              <a:t>&gt; </a:t>
            </a:r>
            <a:r>
              <a:rPr lang="pt-BR" sz="1400" dirty="0"/>
              <a:t>Acesso em </a:t>
            </a:r>
            <a:r>
              <a:rPr lang="pt-BR" sz="1400" dirty="0" smtClean="0"/>
              <a:t>07/09/2024.</a:t>
            </a:r>
          </a:p>
          <a:p>
            <a:endParaRPr lang="pt-BR" sz="1400" dirty="0"/>
          </a:p>
          <a:p>
            <a:r>
              <a:rPr lang="pt-BR" sz="1400" dirty="0"/>
              <a:t>Disponível em: </a:t>
            </a:r>
            <a:r>
              <a:rPr lang="pt-BR" sz="1400" dirty="0" smtClean="0"/>
              <a:t>&lt;</a:t>
            </a:r>
            <a:r>
              <a:rPr lang="pt-BR" sz="1400" dirty="0">
                <a:hlinkClick r:id="rId5"/>
              </a:rPr>
              <a:t>https://</a:t>
            </a:r>
            <a:r>
              <a:rPr lang="pt-BR" sz="1400" dirty="0" smtClean="0">
                <a:hlinkClick r:id="rId5"/>
              </a:rPr>
              <a:t>www.gta.ufrj.br/grad/07_1/rfid/RFID_arquivos/como%20funciona.htm</a:t>
            </a:r>
            <a:r>
              <a:rPr lang="pt-BR" sz="1400" dirty="0" smtClean="0"/>
              <a:t>&gt; </a:t>
            </a:r>
            <a:r>
              <a:rPr lang="pt-BR" sz="1400" dirty="0"/>
              <a:t>Acesso em </a:t>
            </a:r>
            <a:r>
              <a:rPr lang="pt-BR" sz="1400" dirty="0" smtClean="0"/>
              <a:t>07/09/2024</a:t>
            </a:r>
          </a:p>
          <a:p>
            <a:endParaRPr lang="pt-BR" sz="1400" dirty="0" smtClean="0"/>
          </a:p>
          <a:p>
            <a:r>
              <a:rPr lang="pt-BR" sz="1400" dirty="0"/>
              <a:t>Disponível em: </a:t>
            </a:r>
            <a:r>
              <a:rPr lang="pt-BR" sz="1400" dirty="0" smtClean="0"/>
              <a:t>&lt;</a:t>
            </a:r>
            <a:r>
              <a:rPr lang="pt-BR" sz="1400" dirty="0">
                <a:hlinkClick r:id="rId6"/>
              </a:rPr>
              <a:t>https://</a:t>
            </a:r>
            <a:r>
              <a:rPr lang="pt-BR" sz="1400" dirty="0" smtClean="0">
                <a:hlinkClick r:id="rId6"/>
              </a:rPr>
              <a:t>www.gta.ufrj.br/grad/07_1/rfid/RFID_arquivos/breve%20historia.htm</a:t>
            </a:r>
            <a:r>
              <a:rPr lang="pt-BR" sz="1400" dirty="0" smtClean="0"/>
              <a:t>&gt; </a:t>
            </a:r>
            <a:r>
              <a:rPr lang="pt-BR" sz="1400" dirty="0"/>
              <a:t>Acesso em </a:t>
            </a:r>
            <a:r>
              <a:rPr lang="pt-BR" sz="1400" dirty="0" smtClean="0"/>
              <a:t>09/09/2024</a:t>
            </a:r>
            <a:r>
              <a:rPr lang="pt-BR" sz="1400" dirty="0"/>
              <a:t>.</a:t>
            </a:r>
          </a:p>
          <a:p>
            <a:endParaRPr lang="pt-BR" sz="1400" dirty="0" smtClean="0"/>
          </a:p>
          <a:p>
            <a:r>
              <a:rPr lang="pt-BR" sz="1400" dirty="0"/>
              <a:t>Disponível em: </a:t>
            </a:r>
            <a:r>
              <a:rPr lang="pt-BR" sz="1400" dirty="0" smtClean="0"/>
              <a:t>&lt;</a:t>
            </a:r>
            <a:r>
              <a:rPr lang="pt-BR" sz="1400" dirty="0">
                <a:hlinkClick r:id="rId7"/>
              </a:rPr>
              <a:t>https://</a:t>
            </a:r>
            <a:r>
              <a:rPr lang="pt-BR" sz="1400" dirty="0" smtClean="0">
                <a:hlinkClick r:id="rId7"/>
              </a:rPr>
              <a:t>www.youtube.com/watch?v=4S2F45vO1oo</a:t>
            </a:r>
            <a:r>
              <a:rPr lang="pt-BR" sz="1400" dirty="0" smtClean="0"/>
              <a:t>&gt; </a:t>
            </a:r>
            <a:r>
              <a:rPr lang="pt-BR" sz="1400" dirty="0"/>
              <a:t>Acesso em </a:t>
            </a:r>
            <a:r>
              <a:rPr lang="pt-BR" sz="1400" dirty="0" smtClean="0"/>
              <a:t>09/09/2024</a:t>
            </a:r>
            <a:r>
              <a:rPr lang="pt-BR" sz="1400" dirty="0"/>
              <a:t>.</a:t>
            </a:r>
          </a:p>
          <a:p>
            <a:endParaRPr lang="pt-BR" sz="1400" dirty="0"/>
          </a:p>
          <a:p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69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33600" y="457200"/>
            <a:ext cx="5486400" cy="677108"/>
          </a:xfrm>
        </p:spPr>
        <p:txBody>
          <a:bodyPr/>
          <a:lstStyle/>
          <a:p>
            <a:pPr algn="ctr"/>
            <a:r>
              <a:rPr lang="pt-BR" b="1" dirty="0" smtClean="0"/>
              <a:t>RFID - </a:t>
            </a:r>
            <a:r>
              <a:rPr lang="pt-BR" sz="4000" b="1" dirty="0" smtClean="0"/>
              <a:t>HISTÓRICO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09600" y="2263676"/>
            <a:ext cx="7620000" cy="3385542"/>
          </a:xfrm>
        </p:spPr>
        <p:txBody>
          <a:bodyPr/>
          <a:lstStyle/>
          <a:p>
            <a:r>
              <a:rPr lang="pt-BR" dirty="0" smtClean="0"/>
              <a:t>Sistema </a:t>
            </a:r>
            <a:r>
              <a:rPr lang="pt-BR" dirty="0"/>
              <a:t>de radares utilizados na Segunda Grande Guerra </a:t>
            </a:r>
            <a:r>
              <a:rPr lang="pt-BR" dirty="0" smtClean="0"/>
              <a:t>Mundial </a:t>
            </a:r>
          </a:p>
          <a:p>
            <a:endParaRPr lang="pt-BR" dirty="0"/>
          </a:p>
          <a:p>
            <a:r>
              <a:rPr lang="pt-BR" dirty="0"/>
              <a:t>Os países envolvidos </a:t>
            </a:r>
            <a:r>
              <a:rPr lang="pt-BR" dirty="0" smtClean="0"/>
              <a:t> </a:t>
            </a:r>
            <a:r>
              <a:rPr lang="pt-BR" dirty="0"/>
              <a:t>utilizavam radares inventados em 1935 pelo físico escocês Robert Alexander </a:t>
            </a:r>
            <a:r>
              <a:rPr lang="pt-BR" dirty="0" smtClean="0"/>
              <a:t>Watson-Watt.</a:t>
            </a:r>
          </a:p>
          <a:p>
            <a:endParaRPr lang="pt-BR" dirty="0" smtClean="0"/>
          </a:p>
          <a:p>
            <a:r>
              <a:rPr lang="pt-BR" dirty="0" smtClean="0"/>
              <a:t>Estes radares informavam com antecedência aviões enquanto eles ainda estavam bem distantes. Porem, os radares não identificavam se eram  aliados de inimigos.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727912"/>
            <a:ext cx="2781300" cy="18426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56" y="4572000"/>
            <a:ext cx="3913094" cy="20574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35156" y="6612205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smtClean="0"/>
              <a:t>Fonte: https</a:t>
            </a:r>
            <a:r>
              <a:rPr lang="pt-BR" sz="1100" dirty="0"/>
              <a:t>://autoentusiastas.com.br/2022/10/topicos-sobre-motores-aeronauticos-da-ii-guerra-mundial/</a:t>
            </a:r>
          </a:p>
        </p:txBody>
      </p:sp>
    </p:spTree>
    <p:extLst>
      <p:ext uri="{BB962C8B-B14F-4D97-AF65-F5344CB8AC3E}">
        <p14:creationId xmlns:p14="http://schemas.microsoft.com/office/powerpoint/2010/main" val="37575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33600" y="457200"/>
            <a:ext cx="5486400" cy="677108"/>
          </a:xfrm>
        </p:spPr>
        <p:txBody>
          <a:bodyPr/>
          <a:lstStyle/>
          <a:p>
            <a:pPr algn="ctr"/>
            <a:r>
              <a:rPr lang="pt-BR" b="1" dirty="0" smtClean="0"/>
              <a:t>RFID - </a:t>
            </a:r>
            <a:r>
              <a:rPr lang="pt-BR" sz="4000" b="1" dirty="0" smtClean="0"/>
              <a:t>HISTÓRICO</a:t>
            </a:r>
            <a:endParaRPr lang="pt-BR" sz="40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533400" y="1981200"/>
            <a:ext cx="7924800" cy="4739759"/>
          </a:xfrm>
        </p:spPr>
        <p:txBody>
          <a:bodyPr/>
          <a:lstStyle/>
          <a:p>
            <a:endParaRPr lang="pt-BR" dirty="0"/>
          </a:p>
          <a:p>
            <a:pPr algn="just"/>
            <a:r>
              <a:rPr lang="pt-BR" sz="3200" dirty="0" smtClean="0"/>
              <a:t>Os </a:t>
            </a:r>
            <a:r>
              <a:rPr lang="pt-BR" sz="3200" dirty="0"/>
              <a:t>alemães descobriram que se seu pilotos fizessem uma determinada manobra </a:t>
            </a:r>
            <a:r>
              <a:rPr lang="pt-BR" sz="3200" b="1" dirty="0"/>
              <a:t>(360° ao longo do eixo de simetria)</a:t>
            </a:r>
            <a:r>
              <a:rPr lang="pt-BR" sz="3200" dirty="0"/>
              <a:t> quando estivessem retornando à base iriam modificar o sinal de rádio que seria refletido de volta ao radar. Esse é, essencialmente, considerado o </a:t>
            </a:r>
            <a:r>
              <a:rPr lang="pt-BR" sz="3200" b="1" dirty="0"/>
              <a:t>primeiro sistema de RFID.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812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69551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br>
              <a:rPr lang="pt-BR" b="1" dirty="0" smtClean="0"/>
            </a:br>
            <a:r>
              <a:rPr lang="pt-BR" sz="3200" b="1" dirty="0" smtClean="0"/>
              <a:t>DESCRIÇÃO DO SISTEMA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09600" y="2263676"/>
            <a:ext cx="7620000" cy="2215991"/>
          </a:xfrm>
        </p:spPr>
        <p:txBody>
          <a:bodyPr/>
          <a:lstStyle/>
          <a:p>
            <a:pPr algn="just"/>
            <a:r>
              <a:rPr lang="pt-BR" sz="2400" b="1" dirty="0" smtClean="0"/>
              <a:t>Componentes do Sistema :</a:t>
            </a:r>
          </a:p>
          <a:p>
            <a:pPr algn="just"/>
            <a:endParaRPr lang="pt-B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b="1" dirty="0" smtClean="0"/>
              <a:t>Dispositivo de Leitura (Antena)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b="1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b="1" dirty="0" err="1" smtClean="0"/>
              <a:t>Transponder</a:t>
            </a:r>
            <a:r>
              <a:rPr lang="pt-BR" b="1" dirty="0" smtClean="0"/>
              <a:t> (</a:t>
            </a:r>
            <a:r>
              <a:rPr lang="pt-BR" b="1" dirty="0" err="1" smtClean="0"/>
              <a:t>Tag</a:t>
            </a:r>
            <a:r>
              <a:rPr lang="pt-BR" b="1" dirty="0" smtClean="0"/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b="1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b="1" dirty="0" smtClean="0"/>
              <a:t>Computador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85" y="3614035"/>
            <a:ext cx="5193715" cy="288200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886200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 smtClean="0"/>
              <a:t>Fonte : https</a:t>
            </a:r>
            <a:r>
              <a:rPr lang="pt-BR" sz="1000" dirty="0"/>
              <a:t>://www.researchgate.net/figure/Funcionamento-do-sistema-RFID-em-pracas-de-pedagio_fig2_306012292</a:t>
            </a:r>
          </a:p>
        </p:txBody>
      </p:sp>
    </p:spTree>
    <p:extLst>
      <p:ext uri="{BB962C8B-B14F-4D97-AF65-F5344CB8AC3E}">
        <p14:creationId xmlns:p14="http://schemas.microsoft.com/office/powerpoint/2010/main" val="58408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69551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br>
              <a:rPr lang="pt-BR" b="1" dirty="0" smtClean="0"/>
            </a:br>
            <a:r>
              <a:rPr lang="pt-BR" sz="3200" b="1" dirty="0" smtClean="0"/>
              <a:t>DESCRIÇÃO DO SISTEMA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09600" y="2263676"/>
            <a:ext cx="7620000" cy="3200876"/>
          </a:xfrm>
        </p:spPr>
        <p:txBody>
          <a:bodyPr/>
          <a:lstStyle/>
          <a:p>
            <a:r>
              <a:rPr lang="pt-BR" sz="2400" b="1" dirty="0" smtClean="0"/>
              <a:t>Leitor</a:t>
            </a:r>
          </a:p>
          <a:p>
            <a:endParaRPr lang="pt-BR" sz="2400" dirty="0"/>
          </a:p>
          <a:p>
            <a:pPr algn="just"/>
            <a:r>
              <a:rPr lang="pt-BR" sz="2400" dirty="0"/>
              <a:t>O leitor ou antena, utilizando um  sinal de rádio, é o meio que ativa </a:t>
            </a:r>
            <a:r>
              <a:rPr lang="pt-BR" sz="2400" dirty="0" smtClean="0"/>
              <a:t>a </a:t>
            </a:r>
            <a:r>
              <a:rPr lang="pt-BR" sz="2400" dirty="0" err="1"/>
              <a:t>Tag</a:t>
            </a:r>
            <a:r>
              <a:rPr lang="pt-BR" sz="2400" dirty="0"/>
              <a:t> para trocar/enviar informações. As antenas são fabricadas em diversos formatos e tamanhos com configurações e características diferentes, cada uma para um tipo de aplicação. </a:t>
            </a:r>
            <a:endParaRPr lang="pt-BR" sz="2400" b="1" dirty="0" smtClean="0"/>
          </a:p>
          <a:p>
            <a:pPr algn="just"/>
            <a:endParaRPr lang="pt-BR" dirty="0" smtClean="0"/>
          </a:p>
          <a:p>
            <a:pPr algn="just"/>
            <a:endParaRPr lang="pt-BR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873724"/>
            <a:ext cx="2971799" cy="19842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9" y="5105400"/>
            <a:ext cx="2209800" cy="13716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581400" y="6308566"/>
            <a:ext cx="533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Fonte :  https</a:t>
            </a:r>
            <a:r>
              <a:rPr lang="pt-BR" sz="1000" dirty="0"/>
              <a:t>://pt.made-in-china.com/co_invengo/product_RFID-Long-Range-9dBi-Linear-Polarized-Waterproof-UHF-RFID-Antenna_uouysgneiy.html</a:t>
            </a:r>
          </a:p>
        </p:txBody>
      </p:sp>
    </p:spTree>
    <p:extLst>
      <p:ext uri="{BB962C8B-B14F-4D97-AF65-F5344CB8AC3E}">
        <p14:creationId xmlns:p14="http://schemas.microsoft.com/office/powerpoint/2010/main" val="21626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69551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br>
              <a:rPr lang="pt-BR" b="1" dirty="0" smtClean="0"/>
            </a:br>
            <a:r>
              <a:rPr lang="pt-BR" sz="3200" b="1" dirty="0" smtClean="0"/>
              <a:t>DESCRIÇÃO DO SISTEMA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09600" y="2263676"/>
            <a:ext cx="7620000" cy="4365724"/>
          </a:xfrm>
        </p:spPr>
        <p:txBody>
          <a:bodyPr/>
          <a:lstStyle/>
          <a:p>
            <a:r>
              <a:rPr lang="pt-BR" sz="2400" b="1" dirty="0" err="1" smtClean="0"/>
              <a:t>Transponder</a:t>
            </a:r>
            <a:endParaRPr lang="pt-BR" sz="2400" b="1" dirty="0" smtClean="0"/>
          </a:p>
          <a:p>
            <a:endParaRPr lang="pt-BR" sz="2400" dirty="0"/>
          </a:p>
          <a:p>
            <a:pPr algn="just"/>
            <a:r>
              <a:rPr lang="pt-BR" sz="2400" dirty="0"/>
              <a:t>O </a:t>
            </a:r>
            <a:r>
              <a:rPr lang="pt-BR" sz="2400" dirty="0" err="1"/>
              <a:t>transponder</a:t>
            </a:r>
            <a:r>
              <a:rPr lang="pt-BR" sz="2400" dirty="0"/>
              <a:t> </a:t>
            </a:r>
            <a:r>
              <a:rPr lang="pt-BR" sz="2400" dirty="0" smtClean="0"/>
              <a:t>é o </a:t>
            </a:r>
            <a:r>
              <a:rPr lang="pt-BR" sz="2400" dirty="0"/>
              <a:t>dispositivo que carrega os dados reais de um sistema de RFID. Consiste normalmente de uma antena e um microchip eletrônico. </a:t>
            </a:r>
            <a:endParaRPr lang="pt-BR" sz="2400" b="1" dirty="0" smtClean="0"/>
          </a:p>
          <a:p>
            <a:pPr algn="just"/>
            <a:endParaRPr lang="pt-BR" sz="2400" b="1" dirty="0" smtClean="0"/>
          </a:p>
          <a:p>
            <a:pPr algn="just"/>
            <a:endParaRPr lang="pt-BR" dirty="0" smtClean="0"/>
          </a:p>
          <a:p>
            <a:pPr algn="just"/>
            <a:endParaRPr lang="pt-BR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6" y="4568228"/>
            <a:ext cx="2103062" cy="1394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1" y="4572000"/>
            <a:ext cx="3196619" cy="13906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1" y="4572000"/>
            <a:ext cx="2133600" cy="13906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676400" y="6159184"/>
            <a:ext cx="579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00" dirty="0" smtClean="0"/>
              <a:t>Fonte: https</a:t>
            </a:r>
            <a:r>
              <a:rPr lang="pt-BR" sz="1100" dirty="0"/>
              <a:t>://www.researchgate.net/figure/Structure-of-an-RFID-transponder_fig1_229067622</a:t>
            </a:r>
          </a:p>
        </p:txBody>
      </p:sp>
    </p:spTree>
    <p:extLst>
      <p:ext uri="{BB962C8B-B14F-4D97-AF65-F5344CB8AC3E}">
        <p14:creationId xmlns:p14="http://schemas.microsoft.com/office/powerpoint/2010/main" val="5148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9200" y="457200"/>
            <a:ext cx="7467600" cy="1169551"/>
          </a:xfrm>
        </p:spPr>
        <p:txBody>
          <a:bodyPr/>
          <a:lstStyle/>
          <a:p>
            <a:pPr algn="ctr"/>
            <a:r>
              <a:rPr lang="pt-BR" b="1" dirty="0" smtClean="0"/>
              <a:t>RFID</a:t>
            </a:r>
            <a:br>
              <a:rPr lang="pt-BR" b="1" dirty="0" smtClean="0"/>
            </a:br>
            <a:r>
              <a:rPr lang="pt-BR" sz="3200" b="1" dirty="0" smtClean="0"/>
              <a:t>DESCRIÇÃO DO SISTEMA</a:t>
            </a:r>
            <a:endParaRPr lang="pt-BR" sz="32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609600" y="2263676"/>
            <a:ext cx="7620000" cy="5047536"/>
          </a:xfrm>
        </p:spPr>
        <p:txBody>
          <a:bodyPr/>
          <a:lstStyle/>
          <a:p>
            <a:endParaRPr lang="pt-BR" sz="2400" b="1" dirty="0" smtClean="0"/>
          </a:p>
          <a:p>
            <a:pPr algn="just"/>
            <a:r>
              <a:rPr lang="pt-BR" sz="2400" b="1" dirty="0"/>
              <a:t>Ativos</a:t>
            </a:r>
            <a:r>
              <a:rPr lang="pt-BR" sz="2400" dirty="0"/>
              <a:t> – São alimentados por uma bateria interna e tipicamente permitem processos de escrita e leitura</a:t>
            </a:r>
            <a:r>
              <a:rPr lang="pt-BR" sz="2400" dirty="0" smtClean="0"/>
              <a:t>.</a:t>
            </a:r>
          </a:p>
          <a:p>
            <a:pPr algn="just"/>
            <a:r>
              <a:rPr lang="pt-BR" sz="2400" dirty="0"/>
              <a:t>alcance de leitura dos sinais </a:t>
            </a:r>
            <a:r>
              <a:rPr lang="pt-BR" sz="2400" dirty="0" smtClean="0"/>
              <a:t>emitidos </a:t>
            </a:r>
            <a:r>
              <a:rPr lang="pt-BR" sz="2400" dirty="0"/>
              <a:t>de 30 a mais de 100 metros.</a:t>
            </a:r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Passivos</a:t>
            </a:r>
            <a:r>
              <a:rPr lang="pt-BR" sz="2400" dirty="0"/>
              <a:t> – Operam sem bateria, sendo que sua alimentação é fornecida pelo próprio leitor através das ondas eletromagnéticas</a:t>
            </a:r>
            <a:r>
              <a:rPr lang="pt-BR" sz="2400" dirty="0" smtClean="0"/>
              <a:t>. </a:t>
            </a:r>
            <a:r>
              <a:rPr lang="pt-BR" sz="2400" dirty="0"/>
              <a:t>(</a:t>
            </a:r>
            <a:r>
              <a:rPr lang="pt-BR" sz="2400" dirty="0" err="1"/>
              <a:t>read-only</a:t>
            </a:r>
            <a:r>
              <a:rPr lang="pt-BR" sz="2400" dirty="0"/>
              <a:t>)</a:t>
            </a:r>
          </a:p>
          <a:p>
            <a:pPr algn="just"/>
            <a:r>
              <a:rPr lang="pt-BR" sz="2400" dirty="0" smtClean="0"/>
              <a:t>Leitura </a:t>
            </a:r>
            <a:r>
              <a:rPr lang="pt-BR" sz="2400" dirty="0"/>
              <a:t>dos sinais emitidos </a:t>
            </a:r>
            <a:r>
              <a:rPr lang="pt-BR" sz="2400" dirty="0" smtClean="0"/>
              <a:t>, </a:t>
            </a:r>
            <a:r>
              <a:rPr lang="pt-BR" sz="2400" dirty="0"/>
              <a:t>no máximo, 25 metros.</a:t>
            </a:r>
          </a:p>
          <a:p>
            <a:pPr algn="just"/>
            <a:endParaRPr lang="pt-BR" sz="2400" b="1" dirty="0" smtClean="0"/>
          </a:p>
          <a:p>
            <a:pPr algn="just"/>
            <a:endParaRPr lang="pt-BR" dirty="0" smtClean="0"/>
          </a:p>
          <a:p>
            <a:pPr algn="just"/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16577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1135</Words>
  <Application>Microsoft Office PowerPoint</Application>
  <PresentationFormat>Apresentação na tela (4:3)</PresentationFormat>
  <Paragraphs>226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SimSun</vt:lpstr>
      <vt:lpstr>Arial MT</vt:lpstr>
      <vt:lpstr>Calibri</vt:lpstr>
      <vt:lpstr>Mangal</vt:lpstr>
      <vt:lpstr>Tahoma</vt:lpstr>
      <vt:lpstr>Times New Roman</vt:lpstr>
      <vt:lpstr>Wingdings</vt:lpstr>
      <vt:lpstr>Office Theme</vt:lpstr>
      <vt:lpstr>RFID Radio Frequency Identification    Professor : Allan Aminadab Aluno: Natanael Gomes de Melo Júnior</vt:lpstr>
      <vt:lpstr>OBJETIVO  Conhecer a Tecnologia RFID e suas Diversas Aplicações. </vt:lpstr>
      <vt:lpstr>ROTEIRO</vt:lpstr>
      <vt:lpstr>RFID - HISTÓRICO</vt:lpstr>
      <vt:lpstr>RFID - HISTÓRICO</vt:lpstr>
      <vt:lpstr>RFID DESCRIÇÃO DO SISTEMA</vt:lpstr>
      <vt:lpstr>RFID DESCRIÇÃO DO SISTEMA</vt:lpstr>
      <vt:lpstr>RFID DESCRIÇÃO DO SISTEMA</vt:lpstr>
      <vt:lpstr>RFID DESCRIÇÃO DO SISTEMA</vt:lpstr>
      <vt:lpstr>RFID DESCRIÇÃO DO SISTEMA</vt:lpstr>
      <vt:lpstr>RFID DESCRIÇÃO DO SISTEMA</vt:lpstr>
      <vt:lpstr>RFID DESCRIÇÃO DO SISTEMA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- APLICAÇÕES</vt:lpstr>
      <vt:lpstr>RFID   VANTAGENS E DESVANTAGENS</vt:lpstr>
      <vt:lpstr>RFID   VANTAGENS E DESVANTAGENS</vt:lpstr>
      <vt:lpstr>CONCLUSÃO</vt:lpstr>
      <vt:lpstr>ARTIGOS RELEVANTES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VLAN</dc:title>
  <dc:creator>usuario</dc:creator>
  <cp:lastModifiedBy>novo</cp:lastModifiedBy>
  <cp:revision>95</cp:revision>
  <dcterms:created xsi:type="dcterms:W3CDTF">2024-03-04T22:26:28Z</dcterms:created>
  <dcterms:modified xsi:type="dcterms:W3CDTF">2024-09-11T22:17:57Z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2024-03-04T00:00:00Z</vt:filetime>
  </property>
</Properties>
</file>